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114"/>
  </p:notesMasterIdLst>
  <p:sldIdLst>
    <p:sldId id="256" r:id="rId2"/>
    <p:sldId id="257" r:id="rId3"/>
    <p:sldId id="445" r:id="rId4"/>
    <p:sldId id="258" r:id="rId5"/>
    <p:sldId id="444" r:id="rId6"/>
    <p:sldId id="411" r:id="rId7"/>
    <p:sldId id="393" r:id="rId8"/>
    <p:sldId id="440" r:id="rId9"/>
    <p:sldId id="407" r:id="rId10"/>
    <p:sldId id="409" r:id="rId11"/>
    <p:sldId id="263" r:id="rId12"/>
    <p:sldId id="264" r:id="rId13"/>
    <p:sldId id="265" r:id="rId14"/>
    <p:sldId id="266" r:id="rId15"/>
    <p:sldId id="415" r:id="rId16"/>
    <p:sldId id="268" r:id="rId17"/>
    <p:sldId id="431" r:id="rId18"/>
    <p:sldId id="432" r:id="rId19"/>
    <p:sldId id="433" r:id="rId20"/>
    <p:sldId id="434" r:id="rId21"/>
    <p:sldId id="435" r:id="rId22"/>
    <p:sldId id="43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446" r:id="rId39"/>
    <p:sldId id="357" r:id="rId40"/>
    <p:sldId id="358" r:id="rId41"/>
    <p:sldId id="355" r:id="rId42"/>
    <p:sldId id="384" r:id="rId43"/>
    <p:sldId id="385" r:id="rId44"/>
    <p:sldId id="386" r:id="rId45"/>
    <p:sldId id="387" r:id="rId46"/>
    <p:sldId id="375" r:id="rId47"/>
    <p:sldId id="382" r:id="rId48"/>
    <p:sldId id="448" r:id="rId49"/>
    <p:sldId id="359" r:id="rId50"/>
    <p:sldId id="360" r:id="rId51"/>
    <p:sldId id="362" r:id="rId52"/>
    <p:sldId id="388" r:id="rId53"/>
    <p:sldId id="383" r:id="rId54"/>
    <p:sldId id="363" r:id="rId55"/>
    <p:sldId id="449" r:id="rId56"/>
    <p:sldId id="450" r:id="rId57"/>
    <p:sldId id="451" r:id="rId58"/>
    <p:sldId id="367" r:id="rId59"/>
    <p:sldId id="374" r:id="rId60"/>
    <p:sldId id="389" r:id="rId61"/>
    <p:sldId id="390" r:id="rId62"/>
    <p:sldId id="391" r:id="rId63"/>
    <p:sldId id="356" r:id="rId64"/>
    <p:sldId id="351" r:id="rId65"/>
    <p:sldId id="354" r:id="rId66"/>
    <p:sldId id="353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41" r:id="rId81"/>
    <p:sldId id="342" r:id="rId82"/>
    <p:sldId id="343" r:id="rId83"/>
    <p:sldId id="344" r:id="rId84"/>
    <p:sldId id="345" r:id="rId85"/>
    <p:sldId id="346" r:id="rId86"/>
    <p:sldId id="348" r:id="rId87"/>
    <p:sldId id="349" r:id="rId88"/>
    <p:sldId id="452" r:id="rId89"/>
    <p:sldId id="453" r:id="rId90"/>
    <p:sldId id="454" r:id="rId91"/>
    <p:sldId id="455" r:id="rId92"/>
    <p:sldId id="456" r:id="rId93"/>
    <p:sldId id="457" r:id="rId94"/>
    <p:sldId id="458" r:id="rId95"/>
    <p:sldId id="459" r:id="rId96"/>
    <p:sldId id="460" r:id="rId97"/>
    <p:sldId id="461" r:id="rId98"/>
    <p:sldId id="462" r:id="rId99"/>
    <p:sldId id="463" r:id="rId100"/>
    <p:sldId id="464" r:id="rId101"/>
    <p:sldId id="465" r:id="rId102"/>
    <p:sldId id="466" r:id="rId103"/>
    <p:sldId id="467" r:id="rId104"/>
    <p:sldId id="337" r:id="rId105"/>
    <p:sldId id="468" r:id="rId106"/>
    <p:sldId id="396" r:id="rId107"/>
    <p:sldId id="437" r:id="rId108"/>
    <p:sldId id="438" r:id="rId109"/>
    <p:sldId id="443" r:id="rId110"/>
    <p:sldId id="439" r:id="rId111"/>
    <p:sldId id="377" r:id="rId112"/>
    <p:sldId id="469" r:id="rId11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sooyeon" initials="ks" lastIdx="1" clrIdx="0">
    <p:extLst>
      <p:ext uri="{19B8F6BF-5375-455C-9EA6-DF929625EA0E}">
        <p15:presenceInfo xmlns:p15="http://schemas.microsoft.com/office/powerpoint/2012/main" xmlns="" userId="679078827d35eb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CA0D2-D076-4613-9C61-7599C1930834}" v="3" dt="2020-04-29T01:32:42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>
      <p:cViewPr varScale="1">
        <p:scale>
          <a:sx n="87" d="100"/>
          <a:sy n="87" d="100"/>
        </p:scale>
        <p:origin x="-1008" y="-82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 경석" userId="d1a3810845d49e3a" providerId="LiveId" clId="{0E8CA0D2-D076-4613-9C61-7599C1930834}"/>
    <pc:docChg chg="addSld modSld">
      <pc:chgData name="장 경석" userId="d1a3810845d49e3a" providerId="LiveId" clId="{0E8CA0D2-D076-4613-9C61-7599C1930834}" dt="2020-04-29T01:32:42.310" v="13"/>
      <pc:docMkLst>
        <pc:docMk/>
      </pc:docMkLst>
      <pc:sldChg chg="modSp">
        <pc:chgData name="장 경석" userId="d1a3810845d49e3a" providerId="LiveId" clId="{0E8CA0D2-D076-4613-9C61-7599C1930834}" dt="2020-04-29T01:32:42.310" v="13"/>
        <pc:sldMkLst>
          <pc:docMk/>
          <pc:sldMk cId="57902671" sldId="339"/>
        </pc:sldMkLst>
        <pc:graphicFrameChg chg="mod modGraphic">
          <ac:chgData name="장 경석" userId="d1a3810845d49e3a" providerId="LiveId" clId="{0E8CA0D2-D076-4613-9C61-7599C1930834}" dt="2020-04-29T01:32:42.310" v="13"/>
          <ac:graphicFrameMkLst>
            <pc:docMk/>
            <pc:sldMk cId="57902671" sldId="339"/>
            <ac:graphicFrameMk id="5" creationId="{00000000-0000-0000-0000-000000000000}"/>
          </ac:graphicFrameMkLst>
        </pc:graphicFrameChg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3280683417" sldId="355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2709900165" sldId="357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3452247220" sldId="358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673161642" sldId="359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33676720" sldId="360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1425603013" sldId="361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2441922681" sldId="362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1516908163" sldId="363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1364779616" sldId="367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2165210199" sldId="374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3235966923" sldId="375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3706071032" sldId="382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2046493041" sldId="383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3762737026" sldId="384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3929367033" sldId="385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124522854" sldId="386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1149569826" sldId="387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1664351424" sldId="388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3930931045" sldId="389"/>
        </pc:sldMkLst>
      </pc:sldChg>
      <pc:sldChg chg="add">
        <pc:chgData name="장 경석" userId="d1a3810845d49e3a" providerId="LiveId" clId="{0E8CA0D2-D076-4613-9C61-7599C1930834}" dt="2020-04-29T01:29:38.646" v="0"/>
        <pc:sldMkLst>
          <pc:docMk/>
          <pc:sldMk cId="715476925" sldId="3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523150B-F37A-4B33-8345-288630579A4E}" type="datetime1">
              <a:rPr lang="ko-KR" altLang="en-US"/>
              <a:pPr lvl="0">
                <a:defRPr/>
              </a:pPr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347D13F-6FAD-43C3-B009-90C5C5E06B8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26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71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5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61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177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55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57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77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827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54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67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25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55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65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07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405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17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17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50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616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552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597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6108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45789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3850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120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34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357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566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500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358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5825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aseline="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797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590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440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541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378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7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447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998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42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29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5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04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31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14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32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38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5071A-0B13-450C-9DF2-5143A7FA7EF4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37BC0-9615-4B5F-BAD8-70D8A9489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8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yz0569/STS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github.com/yukkyo/voc2coc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853695"/>
            <a:ext cx="9906000" cy="851294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171" tIns="43585" rIns="87171" bIns="43585" rtlCol="0" anchor="ctr"/>
          <a:lstStyle/>
          <a:p>
            <a:pPr algn="ctr"/>
            <a:endParaRPr lang="zh-CN" altLang="en-US" sz="2275">
              <a:latin typeface="나눔바른고딕" pitchFamily="50" charset="-127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2726" y="2997765"/>
            <a:ext cx="8048624" cy="563216"/>
          </a:xfrm>
          <a:prstGeom prst="rect">
            <a:avLst/>
          </a:prstGeom>
          <a:ln w="28575">
            <a:noFill/>
          </a:ln>
        </p:spPr>
        <p:txBody>
          <a:bodyPr wrap="square" lIns="87171" tIns="43585" rIns="87171" bIns="43585">
            <a:spAutoFit/>
          </a:bodyPr>
          <a:lstStyle/>
          <a:p>
            <a:pPr algn="r"/>
            <a:r>
              <a:rPr lang="ko-KR" altLang="en-US" sz="308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식자재 이미지 분석 레시피 </a:t>
            </a:r>
            <a:r>
              <a:rPr lang="ko-KR" altLang="en-US" sz="3088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큐레이팅</a:t>
            </a:r>
            <a:r>
              <a:rPr lang="ko-KR" altLang="en-US" sz="3088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서비스 </a:t>
            </a:r>
            <a:endParaRPr lang="en-US" altLang="ko-KR" sz="3088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00662" y="1575274"/>
            <a:ext cx="5430688" cy="1138437"/>
          </a:xfrm>
          <a:prstGeom prst="rect">
            <a:avLst/>
          </a:prstGeom>
          <a:ln w="28575">
            <a:noFill/>
          </a:ln>
        </p:spPr>
        <p:txBody>
          <a:bodyPr wrap="none" lIns="87171" tIns="43585" rIns="87171" bIns="43585">
            <a:spAutoFit/>
          </a:bodyPr>
          <a:lstStyle/>
          <a:p>
            <a:pPr lvl="0" algn="r"/>
            <a:r>
              <a:rPr lang="en-US" altLang="ko-KR" sz="3413" b="1" spc="-95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ko-KR" altLang="en-US" sz="3413" b="1" spc="-95" dirty="0" err="1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차산업혁명</a:t>
            </a:r>
            <a:r>
              <a:rPr lang="ko-KR" altLang="en-US" sz="3413" b="1" spc="-95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 선도인력양성훈련</a:t>
            </a:r>
            <a:endParaRPr lang="en-US" altLang="ko-KR" sz="3413" b="1" spc="-95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 algn="r"/>
            <a:r>
              <a:rPr lang="ko-KR" altLang="en-US" sz="3413" b="1" spc="-95" dirty="0" err="1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파이널</a:t>
            </a:r>
            <a:r>
              <a:rPr lang="ko-KR" altLang="en-US" sz="3413" b="1" spc="-95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 프로젝트</a:t>
            </a:r>
            <a:endParaRPr lang="zh-CN" altLang="en-US" sz="3413" b="1" spc="-95" dirty="0">
              <a:solidFill>
                <a:srgbClr val="1A7BAE"/>
              </a:solidFill>
              <a:latin typeface="나눔바른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029703" y="3845100"/>
            <a:ext cx="8601647" cy="1972419"/>
          </a:xfrm>
          <a:prstGeom prst="rect">
            <a:avLst/>
          </a:prstGeom>
          <a:ln w="28575"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69" b="1" dirty="0" err="1">
                <a:latin typeface="나눔바른고딕" pitchFamily="50" charset="-127"/>
                <a:ea typeface="나눔바른고딕" pitchFamily="50" charset="-127"/>
              </a:rPr>
              <a:t>팀명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추천해주는 세끼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팀원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869" b="1" dirty="0" err="1">
                <a:latin typeface="나눔바른고딕" pitchFamily="50" charset="-127"/>
                <a:ea typeface="나눔바른고딕" pitchFamily="50" charset="-127"/>
              </a:rPr>
              <a:t>권윤옥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김수연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이선주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장경석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전현진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869" b="1" dirty="0" err="1">
                <a:latin typeface="나눔바른고딕" pitchFamily="50" charset="-127"/>
                <a:ea typeface="나눔바른고딕" pitchFamily="50" charset="-127"/>
              </a:rPr>
              <a:t>정혁진</a:t>
            </a:r>
            <a:endParaRPr lang="en-US" altLang="ko-KR" sz="1869" b="1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훈련과정명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lang="en-US" altLang="ko-KR" sz="1869" b="1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딥러닝 기반 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AI</a:t>
            </a:r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엔지니어링</a:t>
            </a:r>
            <a:endParaRPr lang="en-US" altLang="ko-KR" sz="1869" b="1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운영기관명</a:t>
            </a:r>
            <a:r>
              <a:rPr lang="en-US" altLang="ko-KR" sz="1869" b="1" dirty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869" b="1" dirty="0">
                <a:latin typeface="나눔바른고딕" pitchFamily="50" charset="-127"/>
                <a:ea typeface="나눔바른고딕" pitchFamily="50" charset="-127"/>
              </a:rPr>
              <a:t>멀티캠퍼스</a:t>
            </a:r>
            <a:endParaRPr lang="en-US" altLang="ko-KR" sz="1869" b="1" i="1" dirty="0">
              <a:solidFill>
                <a:schemeClr val="bg2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0" y="793831"/>
            <a:ext cx="1850496" cy="3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[로고]_4차산업_가로타입_ver2 - 복사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8" y="1255829"/>
            <a:ext cx="1187726" cy="319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489937"/>
              </p:ext>
            </p:extLst>
          </p:nvPr>
        </p:nvGraphicFramePr>
        <p:xfrm>
          <a:off x="1280795" y="839957"/>
          <a:ext cx="7344409" cy="5681885"/>
        </p:xfrm>
        <a:graphic>
          <a:graphicData uri="http://schemas.openxmlformats.org/drawingml/2006/table">
            <a:tbl>
              <a:tblPr/>
              <a:tblGrid>
                <a:gridCol w="1271006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6073403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264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훈련생 명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역할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126636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전현진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팀원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visual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studio code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에디터 환경에서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Spring boot framework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사용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자동화 빌트 툴로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maven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사용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Spring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boot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와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mariaDB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간의 데이터 처리를 하기위해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sql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mapper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중 하나인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mybatis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사용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mybatis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을 사용하여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Business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로직과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DAO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로직 분리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mapper.xml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통해 회원가입에 기능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북마크 기능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SQL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로직 구현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Spring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security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라이브러리에서 제공하는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BCryptPasswordEncoder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class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사용하여 비밀번호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encode,decode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로직 구현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fetch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api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사용하여 북마크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json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데이터의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Request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및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Response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을 비동기로 처리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lombok</a:t>
                      </a: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라이브러리 사용하여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getter/setter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자동 빌드 하여 코드 간소화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AWS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EC2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가상머신 사용하여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ubuntu 16.04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기반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OS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에 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web server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배포 환경을 구축 하고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음식을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detction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하고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나온 결과를 통해 레시피를 추천 하기 위한 </a:t>
                      </a: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flask</a:t>
                      </a:r>
                      <a:r>
                        <a:rPr lang="en-US" altLang="ko-KR" sz="1500" b="0" i="0" baseline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API</a:t>
                      </a:r>
                      <a:r>
                        <a:rPr lang="ko-KR" altLang="en-US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의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배포 환경을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ubuntu 16.04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기반 가상머신에 구축함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고사양을</a:t>
                      </a:r>
                      <a:r>
                        <a:rPr lang="ko-KR" altLang="en-US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요구하는 딥러닝 모델을 배포하기 위해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ec2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인스턴스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AMI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화 시켜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sale up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하였고 인스턴스 </a:t>
                      </a: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교체시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ip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변경을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elastic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ip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사용하여 고정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矩形 2"/>
          <p:cNvSpPr/>
          <p:nvPr/>
        </p:nvSpPr>
        <p:spPr>
          <a:xfrm>
            <a:off x="539254" y="131214"/>
            <a:ext cx="5817584" cy="613230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/>
            <a:r>
              <a:rPr lang="en-US" altLang="ko-KR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Ⅱ. </a:t>
            </a:r>
            <a:r>
              <a:rPr lang="ko-KR" altLang="en-US" sz="3413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en-US" altLang="ko-KR" sz="3413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E0F9-6FAD-4815-A575-88D4725BC8CF}"/>
              </a:ext>
            </a:extLst>
          </p:cNvPr>
          <p:cNvSpPr/>
          <p:nvPr/>
        </p:nvSpPr>
        <p:spPr>
          <a:xfrm>
            <a:off x="6420776" y="1715411"/>
            <a:ext cx="3268253" cy="34271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추천 결과 페이지</a:t>
            </a:r>
            <a:endParaRPr lang="en-US" altLang="ko-KR" sz="2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수연씨한테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부탁</a:t>
            </a:r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BFCFA01-E2A9-463A-B702-1617B54C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1" y="1425557"/>
            <a:ext cx="2873387" cy="51425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E2DBF45-0B3B-4CD8-9AD8-BBE2738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191" y="1425557"/>
            <a:ext cx="2895348" cy="5142589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0476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57EC48E-8F09-4D70-9A92-9C4FDDBF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7" y="1564409"/>
            <a:ext cx="6182421" cy="47063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78C2EC3-EA57-4C62-86D5-2E1ED5BE5C44}"/>
              </a:ext>
            </a:extLst>
          </p:cNvPr>
          <p:cNvSpPr/>
          <p:nvPr/>
        </p:nvSpPr>
        <p:spPr>
          <a:xfrm>
            <a:off x="6499580" y="1606423"/>
            <a:ext cx="3268253" cy="36451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추천 결과</a:t>
            </a:r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식자재 목록</a:t>
            </a:r>
            <a:r>
              <a:rPr lang="en-US" altLang="ko-KR" sz="1463" b="1" dirty="0">
                <a:solidFill>
                  <a:schemeClr val="tx1"/>
                </a:solidFill>
              </a:rPr>
              <a:t>(label)</a:t>
            </a:r>
            <a:r>
              <a:rPr lang="ko-KR" altLang="en-US" sz="1463" b="1" dirty="0">
                <a:solidFill>
                  <a:schemeClr val="tx1"/>
                </a:solidFill>
              </a:rPr>
              <a:t>을 받는다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이 데이터를 </a:t>
            </a:r>
            <a:r>
              <a:rPr lang="en-US" altLang="ko-KR" sz="1463" b="1" dirty="0">
                <a:solidFill>
                  <a:schemeClr val="tx1"/>
                </a:solidFill>
              </a:rPr>
              <a:t>Flask API</a:t>
            </a:r>
            <a:r>
              <a:rPr lang="ko-KR" altLang="en-US" sz="1463" b="1" dirty="0">
                <a:solidFill>
                  <a:schemeClr val="tx1"/>
                </a:solidFill>
              </a:rPr>
              <a:t>에 보낸다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요청 결과값으로 식재료와 </a:t>
            </a:r>
            <a:r>
              <a:rPr lang="ko-KR" altLang="en-US" sz="1463" b="1" dirty="0" err="1">
                <a:solidFill>
                  <a:schemeClr val="tx1"/>
                </a:solidFill>
              </a:rPr>
              <a:t>연관성있는</a:t>
            </a:r>
            <a:r>
              <a:rPr lang="ko-KR" altLang="en-US" sz="1463" b="1" dirty="0">
                <a:solidFill>
                  <a:schemeClr val="tx1"/>
                </a:solidFill>
              </a:rPr>
              <a:t> 레시피</a:t>
            </a:r>
            <a:r>
              <a:rPr lang="en-US" altLang="ko-KR" sz="1463" b="1" dirty="0">
                <a:solidFill>
                  <a:schemeClr val="tx1"/>
                </a:solidFill>
              </a:rPr>
              <a:t>ID</a:t>
            </a:r>
            <a:r>
              <a:rPr lang="ko-KR" altLang="en-US" sz="1463" b="1" dirty="0">
                <a:solidFill>
                  <a:schemeClr val="tx1"/>
                </a:solidFill>
              </a:rPr>
              <a:t>를 반환한다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레시피</a:t>
            </a:r>
            <a:r>
              <a:rPr lang="en-US" altLang="ko-KR" sz="1463" b="1" dirty="0">
                <a:solidFill>
                  <a:schemeClr val="tx1"/>
                </a:solidFill>
              </a:rPr>
              <a:t>ID</a:t>
            </a:r>
            <a:r>
              <a:rPr lang="ko-KR" altLang="en-US" sz="1463" b="1" dirty="0">
                <a:solidFill>
                  <a:schemeClr val="tx1"/>
                </a:solidFill>
              </a:rPr>
              <a:t>를 통해 </a:t>
            </a:r>
            <a:r>
              <a:rPr lang="en-US" altLang="ko-KR" sz="1463" b="1" dirty="0">
                <a:solidFill>
                  <a:schemeClr val="tx1"/>
                </a:solidFill>
              </a:rPr>
              <a:t>DB</a:t>
            </a:r>
            <a:r>
              <a:rPr lang="ko-KR" altLang="en-US" sz="1463" b="1" dirty="0">
                <a:solidFill>
                  <a:schemeClr val="tx1"/>
                </a:solidFill>
              </a:rPr>
              <a:t>에 접근한다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463" b="1" dirty="0" err="1">
                <a:solidFill>
                  <a:schemeClr val="tx1"/>
                </a:solidFill>
              </a:rPr>
              <a:t>RecipeInfoService</a:t>
            </a:r>
            <a:r>
              <a:rPr lang="en-US" altLang="ko-KR" sz="1463" b="1" dirty="0">
                <a:solidFill>
                  <a:schemeClr val="tx1"/>
                </a:solidFill>
              </a:rPr>
              <a:t> </a:t>
            </a:r>
            <a:r>
              <a:rPr lang="ko-KR" altLang="en-US" sz="1463" b="1" dirty="0">
                <a:solidFill>
                  <a:schemeClr val="tx1"/>
                </a:solidFill>
              </a:rPr>
              <a:t>메소드 사용</a:t>
            </a:r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레시피 목록을 </a:t>
            </a:r>
            <a:r>
              <a:rPr lang="en-US" altLang="ko-KR" sz="1463" b="1" dirty="0">
                <a:solidFill>
                  <a:schemeClr val="tx1"/>
                </a:solidFill>
              </a:rPr>
              <a:t>model</a:t>
            </a:r>
            <a:r>
              <a:rPr lang="ko-KR" altLang="en-US" sz="1463" b="1" dirty="0">
                <a:solidFill>
                  <a:schemeClr val="tx1"/>
                </a:solidFill>
              </a:rPr>
              <a:t>에 </a:t>
            </a:r>
            <a:r>
              <a:rPr lang="en-US" altLang="ko-KR" sz="1463" b="1" dirty="0" err="1">
                <a:solidFill>
                  <a:schemeClr val="tx1"/>
                </a:solidFill>
              </a:rPr>
              <a:t>addAttribute</a:t>
            </a:r>
            <a:r>
              <a:rPr lang="ko-KR" altLang="en-US" sz="1463" b="1" dirty="0">
                <a:solidFill>
                  <a:schemeClr val="tx1"/>
                </a:solidFill>
              </a:rPr>
              <a:t>한다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0964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E0F9-6FAD-4815-A575-88D4725BC8CF}"/>
              </a:ext>
            </a:extLst>
          </p:cNvPr>
          <p:cNvSpPr/>
          <p:nvPr/>
        </p:nvSpPr>
        <p:spPr>
          <a:xfrm>
            <a:off x="6420776" y="1715411"/>
            <a:ext cx="3268253" cy="34271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북마크 기능</a:t>
            </a:r>
            <a:endParaRPr lang="en-US" altLang="ko-KR" sz="2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북마크 이미지를 클릭해 </a:t>
            </a:r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북마크 할 수 있다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ID, 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레시피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ID 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가  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에 저장된다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비로그인 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UI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는 북마크 기능이 없다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755064B-2183-4D26-9321-B9C9E792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1" y="1367752"/>
            <a:ext cx="2987623" cy="53308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9B7BDA-CFCE-47C0-8139-055876A0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525" y="1367752"/>
            <a:ext cx="2972135" cy="5330857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1323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1E6D459-7639-422A-99E3-A27D71F1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6" y="1736521"/>
            <a:ext cx="6051719" cy="39163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C10DB89-B6AE-45AF-A612-9A0D53438D02}"/>
              </a:ext>
            </a:extLst>
          </p:cNvPr>
          <p:cNvSpPr/>
          <p:nvPr/>
        </p:nvSpPr>
        <p:spPr>
          <a:xfrm>
            <a:off x="6412387" y="1715411"/>
            <a:ext cx="3268253" cy="34271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북마크 기능</a:t>
            </a:r>
            <a:endParaRPr lang="en-US" altLang="ko-KR" sz="2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Fetch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통해 동작하는 메소드이다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북마크를 누른 레시피의 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받는다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현재 로그인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와 레시피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ID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bookmark table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에 입력한다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3119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104</a:t>
            </a:fld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010623"/>
              </p:ext>
            </p:extLst>
          </p:nvPr>
        </p:nvGraphicFramePr>
        <p:xfrm>
          <a:off x="1357081" y="2165238"/>
          <a:ext cx="7344409" cy="2297560"/>
        </p:xfrm>
        <a:graphic>
          <a:graphicData uri="http://schemas.openxmlformats.org/drawingml/2006/table">
            <a:tbl>
              <a:tblPr/>
              <a:tblGrid>
                <a:gridCol w="1518004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5826405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114878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000" b="1" i="0" dirty="0" err="1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Github</a:t>
                      </a:r>
                      <a:r>
                        <a:rPr lang="en-US" altLang="ko-KR" sz="2000" b="1" i="0" baseline="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2000" b="1" i="0" baseline="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정보</a:t>
                      </a:r>
                      <a:endParaRPr lang="en-US" altLang="ko-KR" sz="2000" b="1" i="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3766" marR="2783" marT="34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dirty="0">
                          <a:latin typeface="나눔바른고딕" pitchFamily="50" charset="-127"/>
                          <a:ea typeface="나눔바른고딕" pitchFamily="50" charset="-127"/>
                          <a:hlinkClick r:id="rId3"/>
                        </a:rPr>
                        <a:t>https://github.com/ahyz0569/STS</a:t>
                      </a:r>
                      <a:endParaRPr lang="en-US" altLang="ko-KR" sz="20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3766" marR="2783" marT="34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28869406"/>
                  </a:ext>
                </a:extLst>
              </a:tr>
              <a:tr h="114878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배포 </a:t>
                      </a:r>
                      <a:r>
                        <a:rPr lang="en-US" altLang="ko-KR" sz="2000" b="1" i="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URL</a:t>
                      </a:r>
                    </a:p>
                  </a:txBody>
                  <a:tcPr marL="23766" marR="2783" marT="342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20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3766" marR="2783" marT="34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42225215"/>
                  </a:ext>
                </a:extLst>
              </a:tr>
            </a:tbl>
          </a:graphicData>
        </a:graphic>
      </p:graphicFrame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원본 개발 소스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(</a:t>
            </a:r>
            <a:r>
              <a:rPr lang="en-US" altLang="ko-KR" sz="1900" b="1" dirty="0" err="1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github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)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및 배포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URL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23715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1069785" y="2923325"/>
            <a:ext cx="7766430" cy="1011351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 algn="ctr"/>
            <a:r>
              <a:rPr lang="en-US" altLang="ko-KR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Ⅴ. </a:t>
            </a:r>
            <a:r>
              <a:rPr lang="ko-KR" altLang="en-US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en-US" altLang="ko-KR" sz="60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8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106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0445"/>
              </p:ext>
            </p:extLst>
          </p:nvPr>
        </p:nvGraphicFramePr>
        <p:xfrm>
          <a:off x="527252" y="1206422"/>
          <a:ext cx="8876197" cy="4196158"/>
        </p:xfrm>
        <a:graphic>
          <a:graphicData uri="http://schemas.openxmlformats.org/drawingml/2006/table">
            <a:tbl>
              <a:tblPr/>
              <a:tblGrid>
                <a:gridCol w="1076325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7799872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2999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훈련생 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325262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900" b="1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권윤옥</a:t>
                      </a:r>
                      <a:endParaRPr lang="en-US" altLang="ko-KR" sz="1900" b="1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프로젝트가 이번이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처음인데다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팀장을 맡아서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팀장으로서의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역할을 제대로 수행하지 못한 것 같아 팀원들에게 매우 미안한 마음이 듭니다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무엇보다 후반에 예기치 못한 환경설정 문제와 스케줄 관리를 제대로 하지 못해 다들 고생을 많이 한 것 같아 미안하고 고맙다는 말을 하고 싶습니다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팀장으로서 어떻게 해야 더 좋을지를 고민했지만 그만큼의 역할을 수행하지는 못했다고 생각합니다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그래도 좋은 팀원들과 함께하여 프로젝트를 통해 협업과 분담 과정을 경험할 수 있어서 즐거웠습니다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 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데이터 분석 역할을 하면서 아쉬웠던 부분은 과정 중에 딥러닝 모델에 대해 학습하면서 프로젝트를 수행하다 보니 방향을 제대로 잡지 못하고 이것 저것 시도하다가 결과물을 도출하지 못한 점입니다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개인적으로 문제를 직면한 경우 혼자서 해결하려는 경향이 있는데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이 때문에 초반에 시간낭비를 한 점이 매우 아쉽습니다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그래도 강사님을 비롯하여 멘토님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그리고 과정을 함께 수료하는 동기들이 많은 도움을 주어서 모델 학습에 어려움을 겪었을 때 해결할 수 있었습니다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이를 통해 직면한 문제에 대해 적절한 조언과 도움을 요청하는 법을 알게 되었습니다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프로젝트 기획 목표에 따라 데이터 수집과 전처리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모델 선정 및 학습까지 딥러닝 모델 학습을 위한 전체 과정을 겪은 것이 매우 귀중한 경험이었습니다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해당 과정을 통해 데이터 수집과 전처리의 어려움과 중요성을 느꼈으며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이번 프로젝트에서 겪은 시행착오를 바탕으로 추후에 더 나은 결과물을 도출해 낼 수 있을 것이라고 생각합니다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기한을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정해놓고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프로젝트를 하면서 힘에 부치기도 했지만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기획 목표를 달성하기 위해 다양한 딥러닝 모델 라이브러리를 사용하면서 데이터셋 구성과 학습 모델 파라미터 조정 등 딥러닝 과정에 익숙해질 수 있었습니다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프로젝트를 하면서 스스로 어떤 점이 부족한지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앞으로 무엇을 보완해야 하는지를 알 수 있었습니다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</a:tbl>
          </a:graphicData>
        </a:graphic>
      </p:graphicFrame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633093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Ⅴ.  </a:t>
            </a:r>
            <a:r>
              <a:rPr lang="ko-KR" altLang="en-US" sz="341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  <p:pic>
        <p:nvPicPr>
          <p:cNvPr id="3074" name="Picture 2" descr="C:\Users\ahyz0\Desktop\옥이\증명사진\img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9" r="-9939" b="9680"/>
          <a:stretch/>
        </p:blipFill>
        <p:spPr bwMode="auto">
          <a:xfrm>
            <a:off x="474784" y="3227929"/>
            <a:ext cx="1186962" cy="12512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05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107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506051"/>
              </p:ext>
            </p:extLst>
          </p:nvPr>
        </p:nvGraphicFramePr>
        <p:xfrm>
          <a:off x="527252" y="1206422"/>
          <a:ext cx="8876197" cy="3882621"/>
        </p:xfrm>
        <a:graphic>
          <a:graphicData uri="http://schemas.openxmlformats.org/drawingml/2006/table">
            <a:tbl>
              <a:tblPr/>
              <a:tblGrid>
                <a:gridCol w="1076325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7799872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2999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훈련생 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325262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900" b="1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김수연</a:t>
                      </a:r>
                      <a:endParaRPr lang="en-US" altLang="ko-KR" sz="1900" b="1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본 프로젝트에서는 데이터를 수집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가공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학습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적용하는 일련의 과정들을 모두 직접 구상하고 연구해서 진행해야 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적절한 방식을 찾기 위해 여러 시도를 해보며 딥러닝 분야의 여러 기술들에 대해 더 심도 깊은 이해를 할 수 있게 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다만 프로젝트의 프로세스를 완성하는데 정해진 방식이 없었기에 가장 적합한 기술이나 방식을 선정하는데 어려움을 느꼈다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API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사용이나 모델 구동 시에 필요한 환경설정이 힘들었다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또한 데이터들을 학습시키는데 시간이 오래 걸리기에 학습이 잘 된 것인지 바로바로 확인할 수 없어서 답답함을 느꼈다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그러나 오히려 그렇기에 내가 사용한 모델이 무엇인지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어떤 방식으로 어떻게 실행되는 것인지에 대해 더 잘 알게 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프로젝트 목표대로 설계한 서비스가 막힘없이 모두 작동한다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구현하기로 한 기능을 모두 완성하고 프로젝트를 종료할 수 있어서 만족스럽다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추천 시스템 메소드 설계를 해냈고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추가 기능을 위한 분류작업 또한 기간 내에 끝냈다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추가 기능 구현을 완벽히 하지 못해서 아쉽다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프로젝트 시간 관리를 충분히 효율적으로 하지 못해서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딥러닝을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통한 분류작업이 늦게 이루어졌다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따라서 추가 데이터를 활용할 수 있는 기능을 만들기에는 역부족이었다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여러 모델들을 찾아 보고 적용해 보는 과정들이 성취감이 있었다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또한 데이터 관련 기술과 직종의 최신 동향을 보니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데이터를 수집하고 가공하는 기술은 시간이 갈 수록 더욱 필요해질 것이라고 느꼈다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데이터 관련 직종에 더 관심이 생겼고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데이터 관련 분야에 있어 내게 부족한 점과 나의 강점이 무엇인지 파악할 수 있었다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</a:tbl>
          </a:graphicData>
        </a:graphic>
      </p:graphicFrame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633093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Ⅴ.  </a:t>
            </a:r>
            <a:r>
              <a:rPr lang="ko-KR" altLang="en-US" sz="341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 r="2954" b="23923"/>
          <a:stretch/>
        </p:blipFill>
        <p:spPr bwMode="auto">
          <a:xfrm>
            <a:off x="549958" y="3258162"/>
            <a:ext cx="1022650" cy="103415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3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108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54181"/>
              </p:ext>
            </p:extLst>
          </p:nvPr>
        </p:nvGraphicFramePr>
        <p:xfrm>
          <a:off x="527252" y="1206422"/>
          <a:ext cx="8876197" cy="3882621"/>
        </p:xfrm>
        <a:graphic>
          <a:graphicData uri="http://schemas.openxmlformats.org/drawingml/2006/table">
            <a:tbl>
              <a:tblPr/>
              <a:tblGrid>
                <a:gridCol w="1076325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7799872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2999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훈련생 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325262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900" b="1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이선주</a:t>
                      </a:r>
                      <a:endParaRPr lang="en-US" altLang="ko-KR" sz="1900" b="1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처음에 데이터 수집 과정에서 어려움을 겪었다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직접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크롤러를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생성해 모델 학습에 필요한 데이터를 수집하였는데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알려진 웹사이트에서 사용되던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API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가 더 이상 사용하지 못하게 되어 다른 방법을 찾기 전에는 수작업으로 진행했더니 생각보다 많은 시간과 노력이 요구되었다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팀에 대해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우리팀은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각자 역할 분담이 잘 이루어져 평소에 접근하기 어려웠던 분야에 대해 서로 배울 수 있는 조화로운 팀이었다고 생각한다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개인적으로 식재료 분석에 필요한 객체 인식 모델의 데모 버전을 빠르게 만들어 웹에서 구현되는 서비스를 직접 확인하면서 프로젝트를 진행할 수 있었던 점이 좋았다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프로젝트가 시작할 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머신러닝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작업 흐름에 대해 파악하지 못한 상태였고 특히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하이퍼파라미터를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튜닝하면서 모델의 구조를 개선하는 과정이 익숙하지 않아 힘들었던 시간이었지만 프로젝트가 마무리되어 갈 때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머신러닝의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개념이 잡히고 더 적합한 모델을 찾아 활용하는 법을 익히게 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이번 프로젝트에는 기초 지식을 바탕으로 간단한 초기 모델만 만들어보는데 그쳐서 아쉽지만 이후에 개인적으로 모델의 성능을 높여서 적용해보고 싶다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함께한 멘토님들이 진로 설계 부분에 있어 관련 서적이나 논문 등을 참고해 꾸준히 전문성을 기를 수 있도록 노력하기를 당부하셨다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또한 취업 분야에 계속해서 관심을 가질 수 있도록 멘토링을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해주셔서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큰 동기 부여가 되었다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</a:tbl>
          </a:graphicData>
        </a:graphic>
      </p:graphicFrame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633093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Ⅴ.  </a:t>
            </a:r>
            <a:r>
              <a:rPr lang="ko-KR" altLang="en-US" sz="341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6" b="19028"/>
          <a:stretch/>
        </p:blipFill>
        <p:spPr>
          <a:xfrm>
            <a:off x="545123" y="3212162"/>
            <a:ext cx="1046731" cy="10706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28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109</a:t>
            </a:fld>
            <a:endParaRPr lang="en-US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694022"/>
              </p:ext>
            </p:extLst>
          </p:nvPr>
        </p:nvGraphicFramePr>
        <p:xfrm>
          <a:off x="527252" y="1206422"/>
          <a:ext cx="8876197" cy="5252290"/>
        </p:xfrm>
        <a:graphic>
          <a:graphicData uri="http://schemas.openxmlformats.org/drawingml/2006/table">
            <a:tbl>
              <a:tblPr/>
              <a:tblGrid>
                <a:gridCol w="1076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998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2999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훈련생 명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내용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2623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900" b="1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장경석</a:t>
                      </a:r>
                      <a:endParaRPr lang="ko-KR" altLang="en-US" sz="1900" b="1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프로젝트에 적용하게 될 기술들에 대한 것들을 처음 접해봤습니다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처음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접한만큼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개념의 이해와 적용방법에 대해 모르는 부분이 많았습니다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주말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코로나로 인한 휴가기간 그저 쉬지 않고 공부했습니다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실전에 앞서 개념이 숙지가 되어 순조롭게 진행할 수 있었습니다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lang="en-US" altLang="ko-KR" sz="1800" b="1" i="0" kern="1200" dirty="0" smtClean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팀원끼리 정한 기한에 맞춰 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version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에 맞춘 소스들을 작성한 것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프로젝트 기간 중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쉬는기간에도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en-US" altLang="ko-KR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MariaDB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en-US" altLang="ko-KR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Mybatis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Spring Security, REST API 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등 프로젝트에 적용하게 될 기술들의 개념에 대해 공부하고 테스트용으로 적용해보며 기술의 사용법에 대해 미리 숙지했습니다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미리 숙지한 내용으로 프로젝트 소스를 작성함에 있어 순조롭게 진행되도록 주도했습니다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또한 내용 숙지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적용했던 것을 문서화하여 팀원들의 이해를 도왔습니다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lang="en-US" altLang="ko-KR" sz="1200" b="0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생각했던 기능을 전부 추가하지 못했습니다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데이터파트의 모델링에 있어 자료가 부족해 순탄하게 진행하지 못했습니다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또한 학습데이터의 수집에 어려움이 있어 정확도가 좋지 않았습니다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lang="en-US" altLang="ko-KR" sz="1200" b="0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개인적으로 교육과정 목표로 했던 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"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데이터를 처리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활용한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웹서비스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구현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" 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목표를 이뤘습니다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웹서비스를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직접 제작하며 새로운 것을 공부하고 실제로 적용해봄으로 웹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백엔드에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더욱 관심이 생겼습니다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기존 희망했던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웹개발자가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되기 위해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공부해야할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방향성을 찾는데 크게 도움이 되었습니다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개발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트렌드에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뒤쳐지지 않도록 지속적으로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자기계발할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생각입니다</a:t>
                      </a:r>
                      <a:r>
                        <a:rPr lang="en-US" altLang="ko-KR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  <a:endParaRPr lang="en-US" altLang="ko-KR" sz="12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633093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Ⅴ.  </a:t>
            </a:r>
            <a:r>
              <a:rPr lang="ko-KR" altLang="en-US" sz="341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" b="19919"/>
          <a:stretch/>
        </p:blipFill>
        <p:spPr>
          <a:xfrm>
            <a:off x="546546" y="3736733"/>
            <a:ext cx="1042141" cy="1046285"/>
          </a:xfrm>
          <a:prstGeom prst="ellipse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矩形 2"/>
          <p:cNvSpPr/>
          <p:nvPr/>
        </p:nvSpPr>
        <p:spPr>
          <a:xfrm>
            <a:off x="209551" y="2923325"/>
            <a:ext cx="9486899" cy="1011351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 algn="ctr"/>
            <a:r>
              <a:rPr lang="en-US" altLang="ko-KR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Ⅲ</a:t>
            </a:r>
            <a:r>
              <a:rPr lang="en-US" altLang="ko-KR" sz="55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수행절차 및 방법</a:t>
            </a:r>
            <a:endParaRPr lang="en-US" altLang="ko-KR" sz="60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20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110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960512"/>
              </p:ext>
            </p:extLst>
          </p:nvPr>
        </p:nvGraphicFramePr>
        <p:xfrm>
          <a:off x="527252" y="1206422"/>
          <a:ext cx="8876197" cy="3882621"/>
        </p:xfrm>
        <a:graphic>
          <a:graphicData uri="http://schemas.openxmlformats.org/drawingml/2006/table">
            <a:tbl>
              <a:tblPr/>
              <a:tblGrid>
                <a:gridCol w="1076325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7799872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2999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훈련생 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325262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900" b="1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900" b="1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전현진</a:t>
                      </a:r>
                      <a:endParaRPr lang="en-US" altLang="ko-KR" sz="1900" b="1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AWS EC2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사용하여 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web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serverg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환경을 구현하는 것이 어려웠습니다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 ubuntu 16.04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에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java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환경을 구현하는 것이 윈도우에 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java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환경을 만드는 것과  많이 달라서 힘들었습니다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그리고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war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파일로 배포를 학 되면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war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파일 이름이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root path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로 지정 되어있기 때문에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root path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로 설정을 해야 했습니다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fetch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api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사용하여 서버와의 응답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호출을 비동기적으로 하였으며 화면 깜빡임 없이 구현 했다는 것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flask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api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서버를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ec2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에 올리고 싶었지만 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ec2 free tier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버전을 사용하고 있어서 이미지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detection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을 하는데 약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5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분 정도 걸려서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GPU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버전으로 스케일 업을 하고 싶었지만 시간당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1$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라는 금전적인 문제가 있어 사용하지 못했던 것이 아쉬웠습니다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백엔드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개발자가 되기 위해서 많이 노력을 했는데 이번 프로젝트를 통해서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백엔드에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기본적인 구조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Spring Framework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의 이해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db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와의 연결 등 많은 기술을 사용해 봄으로서 기술 면접에 자신감이 생겼습니다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</a:tbl>
          </a:graphicData>
        </a:graphic>
      </p:graphicFrame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633093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Ⅴ.  </a:t>
            </a:r>
            <a:r>
              <a:rPr lang="ko-KR" altLang="en-US" sz="341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9" y="3059725"/>
            <a:ext cx="1002322" cy="10023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76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60254" y="6356352"/>
            <a:ext cx="2228850" cy="365125"/>
          </a:xfrm>
        </p:spPr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111</a:t>
            </a:fld>
            <a:endParaRPr lang="en-US" altLang="en-US"/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633093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Ⅴ.  </a:t>
            </a:r>
            <a:r>
              <a:rPr lang="ko-KR" altLang="en-US" sz="341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느낀 점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96549"/>
              </p:ext>
            </p:extLst>
          </p:nvPr>
        </p:nvGraphicFramePr>
        <p:xfrm>
          <a:off x="527252" y="1206422"/>
          <a:ext cx="8876197" cy="4182442"/>
        </p:xfrm>
        <a:graphic>
          <a:graphicData uri="http://schemas.openxmlformats.org/drawingml/2006/table">
            <a:tbl>
              <a:tblPr/>
              <a:tblGrid>
                <a:gridCol w="1076325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7799872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2999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훈련생 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325262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900" b="1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정혁진</a:t>
                      </a:r>
                      <a:endParaRPr lang="en-US" altLang="ko-KR" sz="1900" b="1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프로젝트를 진행하면서 좋은 호환성과 웹을 가볍고 빠르게 만들기 위해 순수 자바스크립트만 사용하였다. 하지만. 라이브러리를 사용하지 않는 만큼 코드가 길어졌다. 간단히 만들 수 있는 것들도 시간을 많이 투자해야 했지만, Vanilla JS의 장단점을 확실히 느낄 수 있는 기회가 되었고, 순수 자바스크립트만을 사용한 만큼 기초를 충분히 다질 수 있었다.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lang="ko-KR" altLang="en-US" sz="1200" b="0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개발자에게 코딩은 중요하지만, 그것보다 더 중요한 것은 팀과의 소통이라고 생각한다. 우리 팀은 소통이 잘 되었다고 생각한다. 소통을 위한 Slack과 Github 게시판, 그리고 형상관리 툴인 SourceTree를 통해 유연한 소통을 할 수 있었고, 애자일 기법을 활용하여 각 개발 파트와의 결과물을 merge할 때는 문제없이 작업을 완료할 수 있었다.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lang="ko-KR" altLang="en-US" sz="1200" b="0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코딩을 하며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변수명이나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css가 많이 겹치는 상황이 발생하였다. 이 문제는 이후에 코드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리팩토링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기간동안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함수화를 하거나 코드 재사용을 할 수 있도록 바꿔야 했지만, 다른 추가 기능들의 작업으로 결국 완벽히 끝내지 못했다.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이를통해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코딩은 역시 미루면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안된다는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것을 다시 한 번 깨달았다.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lang="ko-KR" altLang="en-US" sz="1200" b="0" i="0" dirty="0" smtClean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프로젝트를 통해 </a:t>
                      </a:r>
                      <a:r>
                        <a:rPr lang="ko-KR" altLang="en-US" sz="12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프론트엔드</a:t>
                      </a:r>
                      <a:r>
                        <a:rPr lang="ko-KR" altLang="en-US" sz="12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분야가 나에게 확실히 잘 맞고, 즐겁게 코딩 하는 나 자신을 발견할 수 있었다. 국내에서 취업준비를 하겠지만, 전공을 살려 외국계 기업에도 도전해볼 생각이고 기회가 된다면 외주를 받아 사이드 프로젝트에도 참여해 경험을 쌓고 싶다.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8" t="48562" r="41128" b="38147"/>
          <a:stretch/>
        </p:blipFill>
        <p:spPr>
          <a:xfrm>
            <a:off x="542365" y="3794561"/>
            <a:ext cx="1070676" cy="106927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1069785" y="2923325"/>
            <a:ext cx="7766430" cy="1011351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 algn="ctr"/>
            <a:r>
              <a:rPr lang="ko-KR" altLang="en-US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60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6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18702"/>
              </p:ext>
            </p:extLst>
          </p:nvPr>
        </p:nvGraphicFramePr>
        <p:xfrm>
          <a:off x="1155000" y="1217541"/>
          <a:ext cx="7596000" cy="4422918"/>
        </p:xfrm>
        <a:graphic>
          <a:graphicData uri="http://schemas.openxmlformats.org/drawingml/2006/table">
            <a:tbl>
              <a:tblPr/>
              <a:tblGrid>
                <a:gridCol w="1303272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  <a:gridCol w="2139626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2542736">
                  <a:extLst>
                    <a:ext uri="{9D8B030D-6E8A-4147-A177-3AD203B41FA5}">
                      <a16:colId xmlns:a16="http://schemas.microsoft.com/office/drawing/2014/main" xmlns="" val="3319531251"/>
                    </a:ext>
                  </a:extLst>
                </a:gridCol>
                <a:gridCol w="1610366">
                  <a:extLst>
                    <a:ext uri="{9D8B030D-6E8A-4147-A177-3AD203B41FA5}">
                      <a16:colId xmlns:a16="http://schemas.microsoft.com/office/drawing/2014/main" xmlns="" val="584824119"/>
                    </a:ext>
                  </a:extLst>
                </a:gridCol>
              </a:tblGrid>
              <a:tr h="3894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기간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활동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67275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사전 기획</a:t>
                      </a:r>
                    </a:p>
                  </a:txBody>
                  <a:tcPr marL="47531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3/9(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~ 3/13(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금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기획 및 주제 선정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기획안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작성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아이디어 선정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7760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3/14(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토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주제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&amp;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아이디어 발표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주제 선정 배경 및 개요 발표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7809387"/>
                  </a:ext>
                </a:extLst>
              </a:tr>
              <a:tr h="67275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개발</a:t>
                      </a:r>
                    </a:p>
                  </a:txBody>
                  <a:tcPr marL="47531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3/16(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~ 4/20(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데이터 전처리</a:t>
                      </a:r>
                      <a:endParaRPr lang="en-US" altLang="ko-KR" sz="15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모델 선정 및 프로젝트 진행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EDA</a:t>
                      </a:r>
                      <a:endParaRPr lang="ko-KR" alt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67508895"/>
                  </a:ext>
                </a:extLst>
              </a:tr>
              <a:tr h="6036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4/21(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팀 별 중간보고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피드백 및 일정 검토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06332610"/>
                  </a:ext>
                </a:extLst>
              </a:tr>
              <a:tr h="60438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수정</a:t>
                      </a:r>
                      <a:r>
                        <a:rPr lang="en-US" altLang="ko-K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보완</a:t>
                      </a:r>
                    </a:p>
                  </a:txBody>
                  <a:tcPr marL="47531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4/22(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~ 4/28(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피드백 의견 반영하여 프로젝트 고도화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최적화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5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5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오류 수정</a:t>
                      </a:r>
                      <a:endParaRPr lang="en-US" altLang="ko-KR" sz="1500" b="0" i="0" u="none" strike="noStrike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0513718"/>
                  </a:ext>
                </a:extLst>
              </a:tr>
              <a:tr h="58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3/16(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~ 4/28(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금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)(4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</a:t>
                      </a:r>
                      <a:r>
                        <a:rPr lang="ko-KR" altLang="en-US" sz="1500" b="0" i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500" b="0" i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※ </a:t>
                      </a:r>
                      <a:r>
                        <a:rPr lang="ko-KR" altLang="en-US" sz="1500" b="0" i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코로나로 인한 휴강</a:t>
                      </a:r>
                      <a:r>
                        <a:rPr lang="en-US" altLang="ko-KR" sz="1500" b="0" i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(3/30~4/3</a:t>
                      </a:r>
                      <a:r>
                        <a:rPr lang="ko-KR" altLang="en-US" sz="1500" b="0" i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6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9250" marR="342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6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9250" marR="342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089290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矩形 2"/>
          <p:cNvSpPr/>
          <p:nvPr/>
        </p:nvSpPr>
        <p:spPr>
          <a:xfrm>
            <a:off x="539254" y="131214"/>
            <a:ext cx="5817584" cy="613230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/>
            <a:r>
              <a:rPr lang="en-US" altLang="ko-KR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Ⅲ. </a:t>
            </a:r>
            <a:r>
              <a:rPr lang="ko-KR" altLang="en-US" sz="3413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en-US" altLang="ko-KR" sz="3413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54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17" name="Google Shape;63;p13"/>
          <p:cNvCxnSpPr/>
          <p:nvPr/>
        </p:nvCxnSpPr>
        <p:spPr>
          <a:xfrm>
            <a:off x="698062" y="4211857"/>
            <a:ext cx="8316000" cy="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18" name="Google Shape;64;p13"/>
          <p:cNvGrpSpPr/>
          <p:nvPr/>
        </p:nvGrpSpPr>
        <p:grpSpPr>
          <a:xfrm>
            <a:off x="1148206" y="4036196"/>
            <a:ext cx="356400" cy="355622"/>
            <a:chOff x="4319972" y="3176972"/>
            <a:chExt cx="504000" cy="504000"/>
          </a:xfrm>
        </p:grpSpPr>
        <p:sp>
          <p:nvSpPr>
            <p:cNvPr id="19" name="Google Shape;65;p13"/>
            <p:cNvSpPr/>
            <p:nvPr/>
          </p:nvSpPr>
          <p:spPr>
            <a:xfrm>
              <a:off x="4319972" y="3176972"/>
              <a:ext cx="504000" cy="504000"/>
            </a:xfrm>
            <a:prstGeom prst="ellipse">
              <a:avLst/>
            </a:prstGeom>
            <a:solidFill>
              <a:srgbClr val="718E37">
                <a:alpha val="49800"/>
              </a:srgbClr>
            </a:solidFill>
            <a:ln w="12700" cap="flat" cmpd="sng">
              <a:solidFill>
                <a:srgbClr val="FFFFFF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  <p:sp>
          <p:nvSpPr>
            <p:cNvPr id="20" name="Google Shape;66;p13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rgbClr val="718E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24" name="Google Shape;70;p13"/>
          <p:cNvGrpSpPr/>
          <p:nvPr/>
        </p:nvGrpSpPr>
        <p:grpSpPr>
          <a:xfrm>
            <a:off x="3408752" y="4036196"/>
            <a:ext cx="356400" cy="355622"/>
            <a:chOff x="4319972" y="3176972"/>
            <a:chExt cx="504000" cy="504000"/>
          </a:xfrm>
        </p:grpSpPr>
        <p:sp>
          <p:nvSpPr>
            <p:cNvPr id="25" name="Google Shape;71;p13"/>
            <p:cNvSpPr/>
            <p:nvPr/>
          </p:nvSpPr>
          <p:spPr>
            <a:xfrm>
              <a:off x="4319972" y="3176972"/>
              <a:ext cx="504000" cy="504000"/>
            </a:xfrm>
            <a:prstGeom prst="ellipse">
              <a:avLst/>
            </a:prstGeom>
            <a:solidFill>
              <a:srgbClr val="E3AE00">
                <a:alpha val="49800"/>
              </a:srgbClr>
            </a:solidFill>
            <a:ln w="12700" cap="flat" cmpd="sng">
              <a:solidFill>
                <a:srgbClr val="FFFFFF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  <p:sp>
          <p:nvSpPr>
            <p:cNvPr id="26" name="Google Shape;72;p13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rgbClr val="E3A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27" name="Google Shape;73;p13"/>
          <p:cNvGrpSpPr/>
          <p:nvPr/>
        </p:nvGrpSpPr>
        <p:grpSpPr>
          <a:xfrm>
            <a:off x="6294534" y="4036196"/>
            <a:ext cx="356400" cy="355622"/>
            <a:chOff x="4319972" y="3176972"/>
            <a:chExt cx="504000" cy="504000"/>
          </a:xfrm>
        </p:grpSpPr>
        <p:sp>
          <p:nvSpPr>
            <p:cNvPr id="28" name="Google Shape;74;p13"/>
            <p:cNvSpPr/>
            <p:nvPr/>
          </p:nvSpPr>
          <p:spPr>
            <a:xfrm>
              <a:off x="4319972" y="3176972"/>
              <a:ext cx="504000" cy="504000"/>
            </a:xfrm>
            <a:prstGeom prst="ellipse">
              <a:avLst/>
            </a:prstGeom>
            <a:solidFill>
              <a:srgbClr val="E3AE00">
                <a:alpha val="49800"/>
              </a:srgbClr>
            </a:solidFill>
            <a:ln w="12700" cap="flat" cmpd="sng">
              <a:solidFill>
                <a:srgbClr val="FFFFFF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75;p13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rgbClr val="E3A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30" name="Google Shape;76;p13"/>
          <p:cNvGrpSpPr/>
          <p:nvPr/>
        </p:nvGrpSpPr>
        <p:grpSpPr>
          <a:xfrm>
            <a:off x="7315007" y="4036196"/>
            <a:ext cx="356400" cy="355622"/>
            <a:chOff x="4319972" y="3176972"/>
            <a:chExt cx="504000" cy="504000"/>
          </a:xfrm>
        </p:grpSpPr>
        <p:sp>
          <p:nvSpPr>
            <p:cNvPr id="31" name="Google Shape;77;p13"/>
            <p:cNvSpPr/>
            <p:nvPr/>
          </p:nvSpPr>
          <p:spPr>
            <a:xfrm>
              <a:off x="4319972" y="3176972"/>
              <a:ext cx="504000" cy="504000"/>
            </a:xfrm>
            <a:prstGeom prst="ellipse">
              <a:avLst/>
            </a:prstGeom>
            <a:solidFill>
              <a:srgbClr val="9A7037">
                <a:alpha val="49800"/>
              </a:srgbClr>
            </a:solidFill>
            <a:ln w="12700" cap="flat" cmpd="sng">
              <a:solidFill>
                <a:srgbClr val="FFFFFF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  <p:sp>
          <p:nvSpPr>
            <p:cNvPr id="32" name="Google Shape;78;p13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rgbClr val="9A70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33" name="Google Shape;79;p13"/>
          <p:cNvGrpSpPr/>
          <p:nvPr/>
        </p:nvGrpSpPr>
        <p:grpSpPr>
          <a:xfrm>
            <a:off x="8335479" y="4036196"/>
            <a:ext cx="356400" cy="355622"/>
            <a:chOff x="4319972" y="3176972"/>
            <a:chExt cx="504000" cy="504000"/>
          </a:xfrm>
        </p:grpSpPr>
        <p:sp>
          <p:nvSpPr>
            <p:cNvPr id="34" name="Google Shape;80;p13"/>
            <p:cNvSpPr/>
            <p:nvPr/>
          </p:nvSpPr>
          <p:spPr>
            <a:xfrm>
              <a:off x="4319972" y="3176972"/>
              <a:ext cx="504000" cy="504000"/>
            </a:xfrm>
            <a:prstGeom prst="ellipse">
              <a:avLst/>
            </a:prstGeom>
            <a:solidFill>
              <a:srgbClr val="9A7037">
                <a:alpha val="49800"/>
              </a:srgbClr>
            </a:solidFill>
            <a:ln w="12700" cap="flat" cmpd="sng">
              <a:solidFill>
                <a:srgbClr val="FFFFFF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  <p:sp>
          <p:nvSpPr>
            <p:cNvPr id="35" name="Google Shape;81;p13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rgbClr val="9A70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</p:grpSp>
      <p:sp>
        <p:nvSpPr>
          <p:cNvPr id="36" name="Google Shape;82;p13"/>
          <p:cNvSpPr txBox="1"/>
          <p:nvPr/>
        </p:nvSpPr>
        <p:spPr>
          <a:xfrm>
            <a:off x="846556" y="3691227"/>
            <a:ext cx="9597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3월 9일</a:t>
            </a:r>
            <a:endParaRPr b="1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Calibri"/>
              <a:sym typeface="Calibri"/>
            </a:endParaRPr>
          </a:p>
        </p:txBody>
      </p:sp>
      <p:grpSp>
        <p:nvGrpSpPr>
          <p:cNvPr id="21" name="Google Shape;67;p13"/>
          <p:cNvGrpSpPr/>
          <p:nvPr/>
        </p:nvGrpSpPr>
        <p:grpSpPr>
          <a:xfrm>
            <a:off x="2350610" y="4036196"/>
            <a:ext cx="356400" cy="355622"/>
            <a:chOff x="4319972" y="3176972"/>
            <a:chExt cx="504000" cy="504000"/>
          </a:xfrm>
        </p:grpSpPr>
        <p:sp>
          <p:nvSpPr>
            <p:cNvPr id="22" name="Google Shape;68;p13"/>
            <p:cNvSpPr/>
            <p:nvPr/>
          </p:nvSpPr>
          <p:spPr>
            <a:xfrm>
              <a:off x="4319972" y="3176972"/>
              <a:ext cx="504000" cy="504000"/>
            </a:xfrm>
            <a:prstGeom prst="ellipse">
              <a:avLst/>
            </a:prstGeom>
            <a:solidFill>
              <a:srgbClr val="718E37">
                <a:alpha val="49800"/>
              </a:srgbClr>
            </a:solidFill>
            <a:ln w="12700" cap="flat" cmpd="sng">
              <a:solidFill>
                <a:srgbClr val="FFFFFF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69;p13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rgbClr val="718E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</p:grpSp>
      <p:sp>
        <p:nvSpPr>
          <p:cNvPr id="37" name="Google Shape;83;p13"/>
          <p:cNvSpPr txBox="1"/>
          <p:nvPr/>
        </p:nvSpPr>
        <p:spPr>
          <a:xfrm>
            <a:off x="1838810" y="3691227"/>
            <a:ext cx="13800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3월 14일</a:t>
            </a:r>
            <a:endParaRPr b="1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Calibri"/>
              <a:sym typeface="Calibri"/>
            </a:endParaRPr>
          </a:p>
        </p:txBody>
      </p:sp>
      <p:sp>
        <p:nvSpPr>
          <p:cNvPr id="38" name="Google Shape;84;p13"/>
          <p:cNvSpPr txBox="1"/>
          <p:nvPr/>
        </p:nvSpPr>
        <p:spPr>
          <a:xfrm>
            <a:off x="5921598" y="3706977"/>
            <a:ext cx="1114868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4월 20일</a:t>
            </a:r>
            <a:endParaRPr sz="1400" b="1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Calibri"/>
              <a:sym typeface="Calibri"/>
            </a:endParaRPr>
          </a:p>
        </p:txBody>
      </p:sp>
      <p:sp>
        <p:nvSpPr>
          <p:cNvPr id="39" name="Google Shape;85;p13"/>
          <p:cNvSpPr txBox="1"/>
          <p:nvPr/>
        </p:nvSpPr>
        <p:spPr>
          <a:xfrm>
            <a:off x="6873884" y="3706977"/>
            <a:ext cx="1250579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4월 22일</a:t>
            </a:r>
            <a:endParaRPr sz="1400" b="1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Calibri"/>
              <a:sym typeface="Calibri"/>
            </a:endParaRPr>
          </a:p>
        </p:txBody>
      </p:sp>
      <p:sp>
        <p:nvSpPr>
          <p:cNvPr id="40" name="Google Shape;86;p13"/>
          <p:cNvSpPr txBox="1"/>
          <p:nvPr/>
        </p:nvSpPr>
        <p:spPr>
          <a:xfrm>
            <a:off x="7972666" y="3706977"/>
            <a:ext cx="1070513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4월 28일</a:t>
            </a:r>
            <a:endParaRPr sz="1400" b="1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Calibri"/>
              <a:sym typeface="Calibri"/>
            </a:endParaRPr>
          </a:p>
        </p:txBody>
      </p:sp>
      <p:grpSp>
        <p:nvGrpSpPr>
          <p:cNvPr id="41" name="Google Shape;87;p13"/>
          <p:cNvGrpSpPr/>
          <p:nvPr/>
        </p:nvGrpSpPr>
        <p:grpSpPr>
          <a:xfrm rot="10800000" flipH="1">
            <a:off x="1322496" y="2892729"/>
            <a:ext cx="1212612" cy="692993"/>
            <a:chOff x="3684614" y="4077072"/>
            <a:chExt cx="2040600" cy="657364"/>
          </a:xfrm>
        </p:grpSpPr>
        <p:cxnSp>
          <p:nvCxnSpPr>
            <p:cNvPr id="42" name="Google Shape;88;p13"/>
            <p:cNvCxnSpPr/>
            <p:nvPr/>
          </p:nvCxnSpPr>
          <p:spPr>
            <a:xfrm>
              <a:off x="3684730" y="4077072"/>
              <a:ext cx="0" cy="657300"/>
            </a:xfrm>
            <a:prstGeom prst="straightConnector1">
              <a:avLst/>
            </a:prstGeom>
            <a:noFill/>
            <a:ln w="9525" cap="flat" cmpd="sng">
              <a:solidFill>
                <a:srgbClr val="718E3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89;p13"/>
            <p:cNvCxnSpPr/>
            <p:nvPr/>
          </p:nvCxnSpPr>
          <p:spPr>
            <a:xfrm rot="10800000">
              <a:off x="3684614" y="4734436"/>
              <a:ext cx="2040600" cy="0"/>
            </a:xfrm>
            <a:prstGeom prst="straightConnector1">
              <a:avLst/>
            </a:prstGeom>
            <a:noFill/>
            <a:ln w="9525" cap="flat" cmpd="sng">
              <a:solidFill>
                <a:srgbClr val="718E3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90;p13"/>
            <p:cNvCxnSpPr/>
            <p:nvPr/>
          </p:nvCxnSpPr>
          <p:spPr>
            <a:xfrm>
              <a:off x="5725214" y="4077072"/>
              <a:ext cx="0" cy="657300"/>
            </a:xfrm>
            <a:prstGeom prst="straightConnector1">
              <a:avLst/>
            </a:prstGeom>
            <a:noFill/>
            <a:ln w="9525" cap="flat" cmpd="sng">
              <a:solidFill>
                <a:srgbClr val="718E3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5" name="Google Shape;91;p13"/>
          <p:cNvGrpSpPr/>
          <p:nvPr/>
        </p:nvGrpSpPr>
        <p:grpSpPr>
          <a:xfrm rot="10800000" flipH="1">
            <a:off x="3586952" y="2892729"/>
            <a:ext cx="2843817" cy="692993"/>
            <a:chOff x="3684614" y="4077072"/>
            <a:chExt cx="2040600" cy="657364"/>
          </a:xfrm>
        </p:grpSpPr>
        <p:cxnSp>
          <p:nvCxnSpPr>
            <p:cNvPr id="46" name="Google Shape;92;p13"/>
            <p:cNvCxnSpPr/>
            <p:nvPr/>
          </p:nvCxnSpPr>
          <p:spPr>
            <a:xfrm>
              <a:off x="3684730" y="4077072"/>
              <a:ext cx="0" cy="6573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93;p13"/>
            <p:cNvCxnSpPr/>
            <p:nvPr/>
          </p:nvCxnSpPr>
          <p:spPr>
            <a:xfrm rot="10800000">
              <a:off x="3684614" y="4734436"/>
              <a:ext cx="2040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94;p13"/>
            <p:cNvCxnSpPr/>
            <p:nvPr/>
          </p:nvCxnSpPr>
          <p:spPr>
            <a:xfrm>
              <a:off x="5725214" y="4077072"/>
              <a:ext cx="0" cy="6573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9" name="Google Shape;95;p13"/>
          <p:cNvGrpSpPr/>
          <p:nvPr/>
        </p:nvGrpSpPr>
        <p:grpSpPr>
          <a:xfrm rot="10800000" flipH="1">
            <a:off x="7470518" y="2892730"/>
            <a:ext cx="1018580" cy="692993"/>
            <a:chOff x="3684672" y="4077072"/>
            <a:chExt cx="1025244" cy="657364"/>
          </a:xfrm>
        </p:grpSpPr>
        <p:cxnSp>
          <p:nvCxnSpPr>
            <p:cNvPr id="50" name="Google Shape;96;p13"/>
            <p:cNvCxnSpPr/>
            <p:nvPr/>
          </p:nvCxnSpPr>
          <p:spPr>
            <a:xfrm>
              <a:off x="3684730" y="4077072"/>
              <a:ext cx="0" cy="657300"/>
            </a:xfrm>
            <a:prstGeom prst="straightConnector1">
              <a:avLst/>
            </a:prstGeom>
            <a:noFill/>
            <a:ln w="9525" cap="flat" cmpd="sng">
              <a:solidFill>
                <a:srgbClr val="9A703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97;p13"/>
            <p:cNvCxnSpPr/>
            <p:nvPr/>
          </p:nvCxnSpPr>
          <p:spPr>
            <a:xfrm rot="10800000">
              <a:off x="3684672" y="4734436"/>
              <a:ext cx="1020300" cy="0"/>
            </a:xfrm>
            <a:prstGeom prst="straightConnector1">
              <a:avLst/>
            </a:prstGeom>
            <a:noFill/>
            <a:ln w="9525" cap="flat" cmpd="sng">
              <a:solidFill>
                <a:srgbClr val="9A703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98;p13"/>
            <p:cNvCxnSpPr/>
            <p:nvPr/>
          </p:nvCxnSpPr>
          <p:spPr>
            <a:xfrm>
              <a:off x="4709916" y="4077072"/>
              <a:ext cx="0" cy="657300"/>
            </a:xfrm>
            <a:prstGeom prst="straightConnector1">
              <a:avLst/>
            </a:prstGeom>
            <a:noFill/>
            <a:ln w="9525" cap="flat" cmpd="sng">
              <a:solidFill>
                <a:srgbClr val="9A703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" name="Google Shape;99;p13"/>
          <p:cNvSpPr/>
          <p:nvPr/>
        </p:nvSpPr>
        <p:spPr>
          <a:xfrm flipH="1">
            <a:off x="1825037" y="2587050"/>
            <a:ext cx="207900" cy="234000"/>
          </a:xfrm>
          <a:prstGeom prst="triangle">
            <a:avLst>
              <a:gd name="adj" fmla="val 50000"/>
            </a:avLst>
          </a:prstGeom>
          <a:solidFill>
            <a:srgbClr val="718E37"/>
          </a:solidFill>
          <a:ln w="1270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"/>
              <a:sym typeface="Arial"/>
            </a:endParaRPr>
          </a:p>
        </p:txBody>
      </p:sp>
      <p:sp>
        <p:nvSpPr>
          <p:cNvPr id="54" name="Google Shape;100;p13"/>
          <p:cNvSpPr/>
          <p:nvPr/>
        </p:nvSpPr>
        <p:spPr>
          <a:xfrm flipH="1">
            <a:off x="4904910" y="2590170"/>
            <a:ext cx="207900" cy="234000"/>
          </a:xfrm>
          <a:prstGeom prst="triangle">
            <a:avLst>
              <a:gd name="adj" fmla="val 50000"/>
            </a:avLst>
          </a:prstGeom>
          <a:solidFill>
            <a:srgbClr val="E3AE00"/>
          </a:solidFill>
          <a:ln w="1270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"/>
              <a:sym typeface="Arial"/>
            </a:endParaRPr>
          </a:p>
        </p:txBody>
      </p:sp>
      <p:sp>
        <p:nvSpPr>
          <p:cNvPr id="55" name="Google Shape;101;p13"/>
          <p:cNvSpPr/>
          <p:nvPr/>
        </p:nvSpPr>
        <p:spPr>
          <a:xfrm flipH="1">
            <a:off x="7875457" y="2590170"/>
            <a:ext cx="207900" cy="234000"/>
          </a:xfrm>
          <a:prstGeom prst="triangle">
            <a:avLst>
              <a:gd name="adj" fmla="val 50000"/>
            </a:avLst>
          </a:prstGeom>
          <a:solidFill>
            <a:srgbClr val="9A7037"/>
          </a:solidFill>
          <a:ln w="1270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"/>
              <a:sym typeface="Arial"/>
            </a:endParaRPr>
          </a:p>
        </p:txBody>
      </p:sp>
      <p:grpSp>
        <p:nvGrpSpPr>
          <p:cNvPr id="56" name="Google Shape;102;p13"/>
          <p:cNvGrpSpPr/>
          <p:nvPr/>
        </p:nvGrpSpPr>
        <p:grpSpPr>
          <a:xfrm>
            <a:off x="777152" y="4520306"/>
            <a:ext cx="2303669" cy="854196"/>
            <a:chOff x="3237391" y="4264230"/>
            <a:chExt cx="2761200" cy="810278"/>
          </a:xfrm>
        </p:grpSpPr>
        <p:sp>
          <p:nvSpPr>
            <p:cNvPr id="57" name="Google Shape;103;p13"/>
            <p:cNvSpPr txBox="1"/>
            <p:nvPr/>
          </p:nvSpPr>
          <p:spPr>
            <a:xfrm>
              <a:off x="3237391" y="4647608"/>
              <a:ext cx="27612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 dirty="0">
                  <a:solidFill>
                    <a:srgbClr val="3F3F3F"/>
                  </a:solidFill>
                  <a:latin typeface="나눔바른고딕" pitchFamily="50" charset="-127"/>
                  <a:ea typeface="나눔바른고딕" pitchFamily="50" charset="-127"/>
                </a:rPr>
                <a:t>프로젝트 기획안 작성</a:t>
              </a:r>
              <a:endParaRPr sz="1500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  <p:sp>
          <p:nvSpPr>
            <p:cNvPr id="58" name="Google Shape;104;p13"/>
            <p:cNvSpPr txBox="1"/>
            <p:nvPr/>
          </p:nvSpPr>
          <p:spPr>
            <a:xfrm>
              <a:off x="3399011" y="4264230"/>
              <a:ext cx="25110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 dirty="0">
                  <a:solidFill>
                    <a:srgbClr val="3F3F3F"/>
                  </a:solidFill>
                  <a:latin typeface="나눔바른고딕" pitchFamily="50" charset="-127"/>
                  <a:ea typeface="나눔바른고딕" pitchFamily="50" charset="-127"/>
                </a:rPr>
                <a:t>프로젝트 주제 선정</a:t>
              </a:r>
              <a:endParaRPr sz="1800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62528" y="1610903"/>
            <a:ext cx="2332548" cy="902606"/>
            <a:chOff x="914401" y="1424372"/>
            <a:chExt cx="2332548" cy="902606"/>
          </a:xfrm>
        </p:grpSpPr>
        <p:grpSp>
          <p:nvGrpSpPr>
            <p:cNvPr id="7" name="Google Shape;54;p13"/>
            <p:cNvGrpSpPr/>
            <p:nvPr/>
          </p:nvGrpSpPr>
          <p:grpSpPr>
            <a:xfrm>
              <a:off x="914401" y="1424372"/>
              <a:ext cx="2332548" cy="902606"/>
              <a:chOff x="2183406" y="1910934"/>
              <a:chExt cx="2256534" cy="856200"/>
            </a:xfrm>
          </p:grpSpPr>
          <p:sp>
            <p:nvSpPr>
              <p:cNvPr id="8" name="Google Shape;55;p13"/>
              <p:cNvSpPr/>
              <p:nvPr/>
            </p:nvSpPr>
            <p:spPr>
              <a:xfrm>
                <a:off x="2183406" y="1910934"/>
                <a:ext cx="856200" cy="856200"/>
              </a:xfrm>
              <a:prstGeom prst="ellipse">
                <a:avLst/>
              </a:prstGeom>
              <a:solidFill>
                <a:srgbClr val="718E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" name="Google Shape;56;p13"/>
              <p:cNvSpPr txBox="1"/>
              <p:nvPr/>
            </p:nvSpPr>
            <p:spPr>
              <a:xfrm>
                <a:off x="3153540" y="1969704"/>
                <a:ext cx="1286400" cy="7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 b="1" dirty="0">
                    <a:solidFill>
                      <a:srgbClr val="3F3F3F"/>
                    </a:solidFill>
                    <a:latin typeface="나눔바른고딕" pitchFamily="50" charset="-127"/>
                    <a:ea typeface="나눔바른고딕" pitchFamily="50" charset="-127"/>
                  </a:rPr>
                  <a:t>사전 기획</a:t>
                </a:r>
                <a:endParaRPr sz="1800" b="1" dirty="0">
                  <a:solidFill>
                    <a:srgbClr val="3F3F3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105;p13"/>
            <p:cNvGrpSpPr/>
            <p:nvPr/>
          </p:nvGrpSpPr>
          <p:grpSpPr>
            <a:xfrm>
              <a:off x="1205253" y="1627196"/>
              <a:ext cx="303338" cy="512153"/>
              <a:chOff x="8486326" y="3185232"/>
              <a:chExt cx="1293000" cy="1670971"/>
            </a:xfrm>
          </p:grpSpPr>
          <p:sp>
            <p:nvSpPr>
              <p:cNvPr id="60" name="Google Shape;106;p13"/>
              <p:cNvSpPr/>
              <p:nvPr/>
            </p:nvSpPr>
            <p:spPr>
              <a:xfrm rot="8100000">
                <a:off x="8675681" y="3752559"/>
                <a:ext cx="914289" cy="914289"/>
              </a:xfrm>
              <a:prstGeom prst="teardrop">
                <a:avLst>
                  <a:gd name="adj" fmla="val 10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1" name="Google Shape;107;p13"/>
              <p:cNvSpPr/>
              <p:nvPr/>
            </p:nvSpPr>
            <p:spPr>
              <a:xfrm>
                <a:off x="9014972" y="3185232"/>
                <a:ext cx="215136" cy="560287"/>
              </a:xfrm>
              <a:custGeom>
                <a:avLst/>
                <a:gdLst/>
                <a:ahLst/>
                <a:cxnLst/>
                <a:rect l="l" t="t" r="r" b="b"/>
                <a:pathLst>
                  <a:path w="977890" h="2546757" extrusionOk="0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2" name="Google Shape;108;p13"/>
              <p:cNvSpPr/>
              <p:nvPr/>
            </p:nvSpPr>
            <p:spPr>
              <a:xfrm rot="3293279">
                <a:off x="9298690" y="3341570"/>
                <a:ext cx="191268" cy="498125"/>
              </a:xfrm>
              <a:custGeom>
                <a:avLst/>
                <a:gdLst/>
                <a:ahLst/>
                <a:cxnLst/>
                <a:rect l="l" t="t" r="r" b="b"/>
                <a:pathLst>
                  <a:path w="977890" h="2546757" extrusionOk="0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3" name="Google Shape;109;p13"/>
              <p:cNvSpPr/>
              <p:nvPr/>
            </p:nvSpPr>
            <p:spPr>
              <a:xfrm rot="-3293279" flipH="1">
                <a:off x="8767646" y="3336675"/>
                <a:ext cx="191268" cy="498125"/>
              </a:xfrm>
              <a:custGeom>
                <a:avLst/>
                <a:gdLst/>
                <a:ahLst/>
                <a:cxnLst/>
                <a:rect l="l" t="t" r="r" b="b"/>
                <a:pathLst>
                  <a:path w="977890" h="2546757" extrusionOk="0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6688326" y="1610903"/>
            <a:ext cx="2582161" cy="902606"/>
            <a:chOff x="7054207" y="1466288"/>
            <a:chExt cx="2582161" cy="902606"/>
          </a:xfrm>
        </p:grpSpPr>
        <p:grpSp>
          <p:nvGrpSpPr>
            <p:cNvPr id="14" name="Google Shape;60;p13"/>
            <p:cNvGrpSpPr/>
            <p:nvPr/>
          </p:nvGrpSpPr>
          <p:grpSpPr>
            <a:xfrm>
              <a:off x="7054207" y="1466288"/>
              <a:ext cx="2582161" cy="902606"/>
              <a:chOff x="7894580" y="1910934"/>
              <a:chExt cx="2423810" cy="856200"/>
            </a:xfrm>
          </p:grpSpPr>
          <p:sp>
            <p:nvSpPr>
              <p:cNvPr id="15" name="Google Shape;61;p13"/>
              <p:cNvSpPr/>
              <p:nvPr/>
            </p:nvSpPr>
            <p:spPr>
              <a:xfrm>
                <a:off x="7894580" y="1910934"/>
                <a:ext cx="856200" cy="856200"/>
              </a:xfrm>
              <a:prstGeom prst="ellipse">
                <a:avLst/>
              </a:prstGeom>
              <a:solidFill>
                <a:srgbClr val="9A7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6" name="Google Shape;62;p13"/>
              <p:cNvSpPr txBox="1"/>
              <p:nvPr/>
            </p:nvSpPr>
            <p:spPr>
              <a:xfrm>
                <a:off x="8886790" y="1969700"/>
                <a:ext cx="1431600" cy="7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 b="1" dirty="0">
                    <a:solidFill>
                      <a:srgbClr val="3F3F3F"/>
                    </a:solidFill>
                    <a:latin typeface="나눔바른고딕" pitchFamily="50" charset="-127"/>
                    <a:ea typeface="나눔바른고딕" pitchFamily="50" charset="-127"/>
                  </a:rPr>
                  <a:t>수정 및 보완</a:t>
                </a:r>
                <a:endParaRPr sz="1800" b="1" dirty="0">
                  <a:solidFill>
                    <a:srgbClr val="3F3F3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110;p13"/>
            <p:cNvGrpSpPr/>
            <p:nvPr/>
          </p:nvGrpSpPr>
          <p:grpSpPr>
            <a:xfrm>
              <a:off x="7350955" y="1687529"/>
              <a:ext cx="284950" cy="450191"/>
              <a:chOff x="810583" y="3002376"/>
              <a:chExt cx="2962062" cy="3578623"/>
            </a:xfrm>
          </p:grpSpPr>
          <p:sp>
            <p:nvSpPr>
              <p:cNvPr id="65" name="Google Shape;111;p13"/>
              <p:cNvSpPr/>
              <p:nvPr/>
            </p:nvSpPr>
            <p:spPr>
              <a:xfrm>
                <a:off x="1719599" y="3938796"/>
                <a:ext cx="1084833" cy="2605662"/>
              </a:xfrm>
              <a:custGeom>
                <a:avLst/>
                <a:gdLst/>
                <a:ahLst/>
                <a:cxnLst/>
                <a:rect l="l" t="t" r="r" b="b"/>
                <a:pathLst>
                  <a:path w="626166" h="1209124" extrusionOk="0">
                    <a:moveTo>
                      <a:pt x="0" y="303142"/>
                    </a:moveTo>
                    <a:cubicBezTo>
                      <a:pt x="0" y="141211"/>
                      <a:pt x="71636" y="1"/>
                      <a:pt x="233567" y="1"/>
                    </a:cubicBezTo>
                    <a:lnTo>
                      <a:pt x="412478" y="0"/>
                    </a:lnTo>
                    <a:cubicBezTo>
                      <a:pt x="574409" y="0"/>
                      <a:pt x="626166" y="141211"/>
                      <a:pt x="626166" y="303142"/>
                    </a:cubicBezTo>
                    <a:lnTo>
                      <a:pt x="626166" y="892466"/>
                    </a:lnTo>
                    <a:cubicBezTo>
                      <a:pt x="626166" y="1054397"/>
                      <a:pt x="507603" y="1208656"/>
                      <a:pt x="345672" y="1208656"/>
                    </a:cubicBezTo>
                    <a:cubicBezTo>
                      <a:pt x="345670" y="1205343"/>
                      <a:pt x="313900" y="1211412"/>
                      <a:pt x="313898" y="1208099"/>
                    </a:cubicBezTo>
                    <a:cubicBezTo>
                      <a:pt x="151967" y="1208099"/>
                      <a:pt x="0" y="1054397"/>
                      <a:pt x="0" y="892466"/>
                    </a:cubicBezTo>
                    <a:lnTo>
                      <a:pt x="0" y="3031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6" name="Google Shape;112;p13"/>
              <p:cNvSpPr/>
              <p:nvPr/>
            </p:nvSpPr>
            <p:spPr>
              <a:xfrm>
                <a:off x="2103734" y="3002376"/>
                <a:ext cx="861506" cy="964111"/>
              </a:xfrm>
              <a:custGeom>
                <a:avLst/>
                <a:gdLst/>
                <a:ahLst/>
                <a:cxnLst/>
                <a:rect l="l" t="t" r="r" b="b"/>
                <a:pathLst>
                  <a:path w="610997" h="683767" extrusionOk="0">
                    <a:moveTo>
                      <a:pt x="6425" y="681464"/>
                    </a:moveTo>
                    <a:cubicBezTo>
                      <a:pt x="-19339" y="507616"/>
                      <a:pt x="33160" y="331280"/>
                      <a:pt x="149815" y="199833"/>
                    </a:cubicBezTo>
                    <a:cubicBezTo>
                      <a:pt x="266470" y="68386"/>
                      <a:pt x="435320" y="-4692"/>
                      <a:pt x="610997" y="233"/>
                    </a:cubicBezTo>
                    <a:lnTo>
                      <a:pt x="595567" y="154969"/>
                    </a:lnTo>
                    <a:cubicBezTo>
                      <a:pt x="480028" y="151730"/>
                      <a:pt x="378707" y="248430"/>
                      <a:pt x="301985" y="334880"/>
                    </a:cubicBezTo>
                    <a:cubicBezTo>
                      <a:pt x="225263" y="421330"/>
                      <a:pt x="258829" y="566486"/>
                      <a:pt x="275773" y="680822"/>
                    </a:cubicBezTo>
                    <a:cubicBezTo>
                      <a:pt x="208688" y="690764"/>
                      <a:pt x="73510" y="671522"/>
                      <a:pt x="6425" y="6814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7" name="Google Shape;113;p13"/>
              <p:cNvSpPr/>
              <p:nvPr/>
            </p:nvSpPr>
            <p:spPr>
              <a:xfrm rot="-595998">
                <a:off x="1018450" y="4025444"/>
                <a:ext cx="948270" cy="2492448"/>
              </a:xfrm>
              <a:custGeom>
                <a:avLst/>
                <a:gdLst/>
                <a:ahLst/>
                <a:cxnLst/>
                <a:rect l="l" t="t" r="r" b="b"/>
                <a:pathLst>
                  <a:path w="948279" h="2492471" extrusionOk="0">
                    <a:moveTo>
                      <a:pt x="810820" y="13176"/>
                    </a:moveTo>
                    <a:cubicBezTo>
                      <a:pt x="840111" y="21799"/>
                      <a:pt x="866619" y="34490"/>
                      <a:pt x="890541" y="50763"/>
                    </a:cubicBezTo>
                    <a:lnTo>
                      <a:pt x="948279" y="103894"/>
                    </a:lnTo>
                    <a:lnTo>
                      <a:pt x="938298" y="110009"/>
                    </a:lnTo>
                    <a:cubicBezTo>
                      <a:pt x="814270" y="209770"/>
                      <a:pt x="731709" y="398896"/>
                      <a:pt x="693849" y="613610"/>
                    </a:cubicBezTo>
                    <a:lnTo>
                      <a:pt x="473392" y="1863884"/>
                    </a:lnTo>
                    <a:cubicBezTo>
                      <a:pt x="435532" y="2078599"/>
                      <a:pt x="500125" y="2304347"/>
                      <a:pt x="621326" y="2455353"/>
                    </a:cubicBezTo>
                    <a:lnTo>
                      <a:pt x="654526" y="2489310"/>
                    </a:lnTo>
                    <a:lnTo>
                      <a:pt x="632338" y="2492471"/>
                    </a:lnTo>
                    <a:cubicBezTo>
                      <a:pt x="632335" y="2485633"/>
                      <a:pt x="576677" y="2495068"/>
                      <a:pt x="576673" y="2488230"/>
                    </a:cubicBezTo>
                    <a:cubicBezTo>
                      <a:pt x="296215" y="2488230"/>
                      <a:pt x="0" y="2176260"/>
                      <a:pt x="0" y="1842037"/>
                    </a:cubicBezTo>
                    <a:lnTo>
                      <a:pt x="0" y="625681"/>
                    </a:lnTo>
                    <a:cubicBezTo>
                      <a:pt x="0" y="291458"/>
                      <a:pt x="124071" y="2"/>
                      <a:pt x="404528" y="2"/>
                    </a:cubicBezTo>
                    <a:lnTo>
                      <a:pt x="714395" y="0"/>
                    </a:lnTo>
                    <a:cubicBezTo>
                      <a:pt x="749452" y="0"/>
                      <a:pt x="781528" y="4554"/>
                      <a:pt x="810820" y="131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8" name="Google Shape;114;p13"/>
              <p:cNvSpPr/>
              <p:nvPr/>
            </p:nvSpPr>
            <p:spPr>
              <a:xfrm rot="639820" flipH="1">
                <a:off x="2580666" y="4025666"/>
                <a:ext cx="970367" cy="2485797"/>
              </a:xfrm>
              <a:custGeom>
                <a:avLst/>
                <a:gdLst/>
                <a:ahLst/>
                <a:cxnLst/>
                <a:rect l="l" t="t" r="r" b="b"/>
                <a:pathLst>
                  <a:path w="970595" h="2486380" extrusionOk="0">
                    <a:moveTo>
                      <a:pt x="810820" y="13176"/>
                    </a:moveTo>
                    <a:cubicBezTo>
                      <a:pt x="781528" y="4554"/>
                      <a:pt x="749452" y="0"/>
                      <a:pt x="714395" y="0"/>
                    </a:cubicBezTo>
                    <a:lnTo>
                      <a:pt x="404528" y="2"/>
                    </a:lnTo>
                    <a:cubicBezTo>
                      <a:pt x="124071" y="2"/>
                      <a:pt x="0" y="291457"/>
                      <a:pt x="0" y="625681"/>
                    </a:cubicBezTo>
                    <a:lnTo>
                      <a:pt x="0" y="1842037"/>
                    </a:lnTo>
                    <a:cubicBezTo>
                      <a:pt x="0" y="2176260"/>
                      <a:pt x="279992" y="2485181"/>
                      <a:pt x="560449" y="2485181"/>
                    </a:cubicBezTo>
                    <a:cubicBezTo>
                      <a:pt x="560454" y="2492019"/>
                      <a:pt x="599653" y="2467075"/>
                      <a:pt x="599656" y="2473913"/>
                    </a:cubicBezTo>
                    <a:lnTo>
                      <a:pt x="663413" y="2465457"/>
                    </a:lnTo>
                    <a:lnTo>
                      <a:pt x="641917" y="2440471"/>
                    </a:lnTo>
                    <a:cubicBezTo>
                      <a:pt x="539141" y="2290899"/>
                      <a:pt x="499381" y="2068154"/>
                      <a:pt x="539647" y="1853878"/>
                    </a:cubicBezTo>
                    <a:lnTo>
                      <a:pt x="774111" y="606155"/>
                    </a:lnTo>
                    <a:cubicBezTo>
                      <a:pt x="806323" y="434734"/>
                      <a:pt x="858499" y="278419"/>
                      <a:pt x="937077" y="171433"/>
                    </a:cubicBezTo>
                    <a:lnTo>
                      <a:pt x="970595" y="134526"/>
                    </a:lnTo>
                    <a:lnTo>
                      <a:pt x="954745" y="109844"/>
                    </a:lnTo>
                    <a:cubicBezTo>
                      <a:pt x="916851" y="63939"/>
                      <a:pt x="869403" y="30421"/>
                      <a:pt x="810820" y="131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9" name="그룹 78"/>
          <p:cNvGrpSpPr/>
          <p:nvPr/>
        </p:nvGrpSpPr>
        <p:grpSpPr>
          <a:xfrm>
            <a:off x="4035168" y="1610903"/>
            <a:ext cx="2316648" cy="902606"/>
            <a:chOff x="4332643" y="1531810"/>
            <a:chExt cx="2316648" cy="902606"/>
          </a:xfrm>
        </p:grpSpPr>
        <p:grpSp>
          <p:nvGrpSpPr>
            <p:cNvPr id="11" name="Google Shape;57;p13"/>
            <p:cNvGrpSpPr/>
            <p:nvPr/>
          </p:nvGrpSpPr>
          <p:grpSpPr>
            <a:xfrm>
              <a:off x="4332643" y="1531810"/>
              <a:ext cx="2316648" cy="902606"/>
              <a:chOff x="5038992" y="1910934"/>
              <a:chExt cx="2267567" cy="856200"/>
            </a:xfrm>
          </p:grpSpPr>
          <p:sp>
            <p:nvSpPr>
              <p:cNvPr id="12" name="Google Shape;58;p13"/>
              <p:cNvSpPr/>
              <p:nvPr/>
            </p:nvSpPr>
            <p:spPr>
              <a:xfrm>
                <a:off x="5038992" y="1910934"/>
                <a:ext cx="856200" cy="856200"/>
              </a:xfrm>
              <a:prstGeom prst="ellipse">
                <a:avLst/>
              </a:prstGeom>
              <a:solidFill>
                <a:srgbClr val="E3AE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3" name="Google Shape;59;p13"/>
              <p:cNvSpPr txBox="1"/>
              <p:nvPr/>
            </p:nvSpPr>
            <p:spPr>
              <a:xfrm>
                <a:off x="6020159" y="1969704"/>
                <a:ext cx="1286400" cy="7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 b="1" dirty="0">
                    <a:solidFill>
                      <a:srgbClr val="3F3F3F"/>
                    </a:solidFill>
                    <a:latin typeface="나눔바른고딕" pitchFamily="50" charset="-127"/>
                    <a:ea typeface="나눔바른고딕" pitchFamily="50" charset="-127"/>
                  </a:rPr>
                  <a:t>개발</a:t>
                </a:r>
                <a:endParaRPr sz="1800" b="1" dirty="0">
                  <a:solidFill>
                    <a:srgbClr val="3F3F3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115;p13"/>
            <p:cNvGrpSpPr/>
            <p:nvPr/>
          </p:nvGrpSpPr>
          <p:grpSpPr>
            <a:xfrm>
              <a:off x="4626443" y="1714674"/>
              <a:ext cx="310385" cy="536878"/>
              <a:chOff x="-303327" y="4952296"/>
              <a:chExt cx="1641845" cy="3410347"/>
            </a:xfrm>
          </p:grpSpPr>
          <p:sp>
            <p:nvSpPr>
              <p:cNvPr id="70" name="Google Shape;116;p13"/>
              <p:cNvSpPr/>
              <p:nvPr/>
            </p:nvSpPr>
            <p:spPr>
              <a:xfrm>
                <a:off x="-16779" y="5815886"/>
                <a:ext cx="976601" cy="2546757"/>
              </a:xfrm>
              <a:custGeom>
                <a:avLst/>
                <a:gdLst/>
                <a:ahLst/>
                <a:cxnLst/>
                <a:rect l="l" t="t" r="r" b="b"/>
                <a:pathLst>
                  <a:path w="976601" h="2546757" extrusionOk="0">
                    <a:moveTo>
                      <a:pt x="245997" y="1541896"/>
                    </a:moveTo>
                    <a:cubicBezTo>
                      <a:pt x="216174" y="1541896"/>
                      <a:pt x="191997" y="1566073"/>
                      <a:pt x="191997" y="1595896"/>
                    </a:cubicBezTo>
                    <a:cubicBezTo>
                      <a:pt x="191997" y="1625719"/>
                      <a:pt x="216174" y="1649896"/>
                      <a:pt x="245997" y="1649896"/>
                    </a:cubicBezTo>
                    <a:lnTo>
                      <a:pt x="353997" y="1649896"/>
                    </a:lnTo>
                    <a:cubicBezTo>
                      <a:pt x="383820" y="1649896"/>
                      <a:pt x="407997" y="1625719"/>
                      <a:pt x="407997" y="1595896"/>
                    </a:cubicBezTo>
                    <a:cubicBezTo>
                      <a:pt x="407997" y="1566073"/>
                      <a:pt x="383820" y="1541896"/>
                      <a:pt x="353997" y="1541896"/>
                    </a:cubicBezTo>
                    <a:close/>
                    <a:moveTo>
                      <a:pt x="510373" y="50"/>
                    </a:moveTo>
                    <a:cubicBezTo>
                      <a:pt x="645650" y="2191"/>
                      <a:pt x="775789" y="72397"/>
                      <a:pt x="885380" y="214523"/>
                    </a:cubicBezTo>
                    <a:cubicBezTo>
                      <a:pt x="940604" y="292864"/>
                      <a:pt x="968376" y="423579"/>
                      <a:pt x="975808" y="584318"/>
                    </a:cubicBezTo>
                    <a:lnTo>
                      <a:pt x="976601" y="731372"/>
                    </a:lnTo>
                    <a:lnTo>
                      <a:pt x="948804" y="719858"/>
                    </a:lnTo>
                    <a:lnTo>
                      <a:pt x="696804" y="719858"/>
                    </a:lnTo>
                    <a:cubicBezTo>
                      <a:pt x="666981" y="719858"/>
                      <a:pt x="642804" y="744035"/>
                      <a:pt x="642804" y="773858"/>
                    </a:cubicBezTo>
                    <a:cubicBezTo>
                      <a:pt x="642804" y="803681"/>
                      <a:pt x="666981" y="827858"/>
                      <a:pt x="696804" y="827858"/>
                    </a:cubicBezTo>
                    <a:lnTo>
                      <a:pt x="948804" y="827858"/>
                    </a:lnTo>
                    <a:lnTo>
                      <a:pt x="972918" y="817870"/>
                    </a:lnTo>
                    <a:lnTo>
                      <a:pt x="966749" y="921008"/>
                    </a:lnTo>
                    <a:lnTo>
                      <a:pt x="806380" y="921008"/>
                    </a:lnTo>
                    <a:cubicBezTo>
                      <a:pt x="776557" y="921008"/>
                      <a:pt x="752380" y="945185"/>
                      <a:pt x="752380" y="975008"/>
                    </a:cubicBezTo>
                    <a:cubicBezTo>
                      <a:pt x="752380" y="1004831"/>
                      <a:pt x="776557" y="1029008"/>
                      <a:pt x="806380" y="1029008"/>
                    </a:cubicBezTo>
                    <a:lnTo>
                      <a:pt x="955051" y="1029008"/>
                    </a:lnTo>
                    <a:lnTo>
                      <a:pt x="933789" y="1208993"/>
                    </a:lnTo>
                    <a:cubicBezTo>
                      <a:pt x="910261" y="1369418"/>
                      <a:pt x="878795" y="1532982"/>
                      <a:pt x="843059" y="1688156"/>
                    </a:cubicBezTo>
                    <a:lnTo>
                      <a:pt x="810682" y="1817456"/>
                    </a:lnTo>
                    <a:lnTo>
                      <a:pt x="806987" y="1811976"/>
                    </a:lnTo>
                    <a:cubicBezTo>
                      <a:pt x="797215" y="1802204"/>
                      <a:pt x="783715" y="1796159"/>
                      <a:pt x="768803" y="1796159"/>
                    </a:cubicBezTo>
                    <a:lnTo>
                      <a:pt x="660803" y="1796159"/>
                    </a:lnTo>
                    <a:cubicBezTo>
                      <a:pt x="630980" y="1796159"/>
                      <a:pt x="606803" y="1820336"/>
                      <a:pt x="606803" y="1850159"/>
                    </a:cubicBezTo>
                    <a:cubicBezTo>
                      <a:pt x="606803" y="1879982"/>
                      <a:pt x="630980" y="1904159"/>
                      <a:pt x="660803" y="1904159"/>
                    </a:cubicBezTo>
                    <a:lnTo>
                      <a:pt x="768803" y="1904159"/>
                    </a:lnTo>
                    <a:lnTo>
                      <a:pt x="791304" y="1894839"/>
                    </a:lnTo>
                    <a:lnTo>
                      <a:pt x="786712" y="1913180"/>
                    </a:lnTo>
                    <a:cubicBezTo>
                      <a:pt x="688992" y="2272925"/>
                      <a:pt x="576055" y="2544183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ubicBezTo>
                      <a:pt x="234684" y="63836"/>
                      <a:pt x="375097" y="-2091"/>
                      <a:pt x="510373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71" name="Google Shape;117;p13"/>
              <p:cNvSpPr/>
              <p:nvPr/>
            </p:nvSpPr>
            <p:spPr>
              <a:xfrm>
                <a:off x="339044" y="4952296"/>
                <a:ext cx="339817" cy="884998"/>
              </a:xfrm>
              <a:custGeom>
                <a:avLst/>
                <a:gdLst/>
                <a:ahLst/>
                <a:cxnLst/>
                <a:rect l="l" t="t" r="r" b="b"/>
                <a:pathLst>
                  <a:path w="977890" h="2546757" extrusionOk="0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72" name="Google Shape;118;p13"/>
              <p:cNvSpPr/>
              <p:nvPr/>
            </p:nvSpPr>
            <p:spPr>
              <a:xfrm rot="3316521">
                <a:off x="781213" y="5195878"/>
                <a:ext cx="300423" cy="782403"/>
              </a:xfrm>
              <a:custGeom>
                <a:avLst/>
                <a:gdLst/>
                <a:ahLst/>
                <a:cxnLst/>
                <a:rect l="l" t="t" r="r" b="b"/>
                <a:pathLst>
                  <a:path w="977890" h="2546757" extrusionOk="0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73" name="Google Shape;119;p13"/>
              <p:cNvSpPr/>
              <p:nvPr/>
            </p:nvSpPr>
            <p:spPr>
              <a:xfrm rot="-3316521" flipH="1">
                <a:off x="-46445" y="5188199"/>
                <a:ext cx="300423" cy="782403"/>
              </a:xfrm>
              <a:custGeom>
                <a:avLst/>
                <a:gdLst/>
                <a:ahLst/>
                <a:cxnLst/>
                <a:rect l="l" t="t" r="r" b="b"/>
                <a:pathLst>
                  <a:path w="977890" h="2546757" extrusionOk="0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나눔바른고딕" pitchFamily="50" charset="-127"/>
                  <a:ea typeface="나눔바른고딕" pitchFamily="50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74" name="Google Shape;120;p13"/>
          <p:cNvSpPr txBox="1"/>
          <p:nvPr/>
        </p:nvSpPr>
        <p:spPr>
          <a:xfrm>
            <a:off x="2903250" y="3691227"/>
            <a:ext cx="13800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3월 16일</a:t>
            </a:r>
            <a:endParaRPr b="1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Calibri"/>
              <a:sym typeface="Calibri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3863784" y="3025051"/>
            <a:ext cx="2303400" cy="844076"/>
            <a:chOff x="3860870" y="4905005"/>
            <a:chExt cx="2303400" cy="844076"/>
          </a:xfrm>
        </p:grpSpPr>
        <p:sp>
          <p:nvSpPr>
            <p:cNvPr id="75" name="Google Shape;121;p13"/>
            <p:cNvSpPr txBox="1"/>
            <p:nvPr/>
          </p:nvSpPr>
          <p:spPr>
            <a:xfrm>
              <a:off x="3860870" y="5299081"/>
              <a:ext cx="23034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rgbClr val="3F3F3F"/>
                  </a:solidFill>
                  <a:latin typeface="나눔바른고딕" pitchFamily="50" charset="-127"/>
                  <a:ea typeface="나눔바른고딕" pitchFamily="50" charset="-127"/>
                </a:rPr>
                <a:t>분류 모델 선정 및 웹 서비스 구축</a:t>
              </a:r>
              <a:endParaRPr sz="150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  <p:sp>
          <p:nvSpPr>
            <p:cNvPr id="76" name="Google Shape;122;p13"/>
            <p:cNvSpPr txBox="1"/>
            <p:nvPr/>
          </p:nvSpPr>
          <p:spPr>
            <a:xfrm>
              <a:off x="3965234" y="4905005"/>
              <a:ext cx="20946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 dirty="0">
                  <a:solidFill>
                    <a:srgbClr val="3F3F3F"/>
                  </a:solidFill>
                  <a:latin typeface="나눔바른고딕" pitchFamily="50" charset="-127"/>
                  <a:ea typeface="나눔바른고딕" pitchFamily="50" charset="-127"/>
                </a:rPr>
                <a:t>서비스 개발 과정</a:t>
              </a:r>
              <a:endParaRPr sz="1800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</p:grpSp>
      <p:sp>
        <p:nvSpPr>
          <p:cNvPr id="77" name="Google Shape;123;p13"/>
          <p:cNvSpPr txBox="1"/>
          <p:nvPr/>
        </p:nvSpPr>
        <p:spPr>
          <a:xfrm>
            <a:off x="6919045" y="4546802"/>
            <a:ext cx="20946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</a:rPr>
              <a:t>피드백</a:t>
            </a:r>
            <a:endParaRPr sz="1800" b="1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Arial"/>
              <a:sym typeface="Arial"/>
            </a:endParaRPr>
          </a:p>
        </p:txBody>
      </p:sp>
      <p:sp>
        <p:nvSpPr>
          <p:cNvPr id="78" name="Google Shape;124;p13"/>
          <p:cNvSpPr txBox="1"/>
          <p:nvPr/>
        </p:nvSpPr>
        <p:spPr>
          <a:xfrm>
            <a:off x="6814681" y="4936688"/>
            <a:ext cx="2303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</a:rPr>
              <a:t>오류 수정 및 서비스 최적화</a:t>
            </a:r>
            <a:endParaRPr sz="1500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Arial"/>
              <a:sym typeface="Arial"/>
            </a:endParaRPr>
          </a:p>
        </p:txBody>
      </p:sp>
      <p:grpSp>
        <p:nvGrpSpPr>
          <p:cNvPr id="80" name="Google Shape;70;p13"/>
          <p:cNvGrpSpPr/>
          <p:nvPr/>
        </p:nvGrpSpPr>
        <p:grpSpPr>
          <a:xfrm>
            <a:off x="4830660" y="4036196"/>
            <a:ext cx="356400" cy="355622"/>
            <a:chOff x="4319972" y="3176972"/>
            <a:chExt cx="504000" cy="504000"/>
          </a:xfrm>
        </p:grpSpPr>
        <p:sp>
          <p:nvSpPr>
            <p:cNvPr id="81" name="Google Shape;71;p13"/>
            <p:cNvSpPr/>
            <p:nvPr/>
          </p:nvSpPr>
          <p:spPr>
            <a:xfrm>
              <a:off x="4319972" y="3176972"/>
              <a:ext cx="504000" cy="504000"/>
            </a:xfrm>
            <a:prstGeom prst="ellipse">
              <a:avLst/>
            </a:prstGeom>
            <a:solidFill>
              <a:srgbClr val="E3AE00">
                <a:alpha val="49800"/>
              </a:srgbClr>
            </a:solidFill>
            <a:ln w="12700" cap="flat" cmpd="sng">
              <a:solidFill>
                <a:srgbClr val="FFFFFF">
                  <a:alpha val="800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  <p:sp>
          <p:nvSpPr>
            <p:cNvPr id="82" name="Google Shape;72;p13"/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rgbClr val="E3A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endParaRPr>
            </a:p>
          </p:txBody>
        </p:sp>
      </p:grpSp>
      <p:sp>
        <p:nvSpPr>
          <p:cNvPr id="87" name="Google Shape;120;p13"/>
          <p:cNvSpPr txBox="1"/>
          <p:nvPr/>
        </p:nvSpPr>
        <p:spPr>
          <a:xfrm>
            <a:off x="4318860" y="4818902"/>
            <a:ext cx="13800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4</a:t>
            </a:r>
            <a:r>
              <a:rPr lang="ko" b="1" dirty="0" smtClean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월 1</a:t>
            </a:r>
            <a:r>
              <a:rPr lang="en-US" altLang="ko" b="1" dirty="0" smtClean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1</a:t>
            </a:r>
            <a:r>
              <a:rPr lang="ko" b="1" dirty="0" smtClean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Calibri"/>
                <a:sym typeface="Calibri"/>
              </a:rPr>
              <a:t>일</a:t>
            </a:r>
            <a:endParaRPr b="1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Calibri"/>
              <a:sym typeface="Calibri"/>
            </a:endParaRPr>
          </a:p>
        </p:txBody>
      </p:sp>
      <p:sp>
        <p:nvSpPr>
          <p:cNvPr id="88" name="Google Shape;124;p13"/>
          <p:cNvSpPr txBox="1"/>
          <p:nvPr/>
        </p:nvSpPr>
        <p:spPr>
          <a:xfrm>
            <a:off x="3863784" y="5194205"/>
            <a:ext cx="2303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rgbClr val="3F3F3F"/>
                </a:solidFill>
                <a:latin typeface="나눔바른고딕" pitchFamily="50" charset="-127"/>
                <a:ea typeface="나눔바른고딕" pitchFamily="50" charset="-127"/>
                <a:cs typeface="Arial"/>
                <a:sym typeface="Arial"/>
              </a:rPr>
              <a:t>서비스 데모 시연</a:t>
            </a:r>
            <a:endParaRPr sz="1500" dirty="0">
              <a:solidFill>
                <a:srgbClr val="3F3F3F"/>
              </a:solidFill>
              <a:latin typeface="나눔바른고딕" pitchFamily="50" charset="-127"/>
              <a:ea typeface="나눔바른고딕" pitchFamily="50" charset="-127"/>
              <a:cs typeface="Arial"/>
              <a:sym typeface="Arial"/>
            </a:endParaRPr>
          </a:p>
        </p:txBody>
      </p:sp>
      <p:sp>
        <p:nvSpPr>
          <p:cNvPr id="89" name="矩形 2"/>
          <p:cNvSpPr/>
          <p:nvPr/>
        </p:nvSpPr>
        <p:spPr>
          <a:xfrm>
            <a:off x="539254" y="131214"/>
            <a:ext cx="5817584" cy="613230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/>
            <a:r>
              <a:rPr lang="en-US" altLang="ko-KR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Ⅲ. </a:t>
            </a:r>
            <a:r>
              <a:rPr lang="ko-KR" altLang="en-US" sz="3413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en-US" altLang="ko-KR" sz="3413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7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矩形 2"/>
          <p:cNvSpPr/>
          <p:nvPr/>
        </p:nvSpPr>
        <p:spPr>
          <a:xfrm>
            <a:off x="209551" y="2553993"/>
            <a:ext cx="9486899" cy="1750015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 algn="ctr"/>
            <a:r>
              <a:rPr lang="en-US" altLang="ko-KR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</a:t>
            </a:r>
            <a:r>
              <a:rPr lang="en-US" altLang="ko-KR" sz="55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</a:t>
            </a:r>
            <a:r>
              <a:rPr lang="ko-KR" altLang="en-US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수행 결과</a:t>
            </a:r>
            <a:endParaRPr lang="en-US" altLang="ko-KR" sz="6000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 algn="ctr"/>
            <a:r>
              <a:rPr lang="en-US" altLang="ko-KR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1) </a:t>
            </a:r>
            <a:r>
              <a:rPr lang="ko-KR" altLang="en-US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데이터분석</a:t>
            </a:r>
            <a:r>
              <a:rPr lang="en-US" altLang="ko-KR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이미지</a:t>
            </a:r>
            <a:r>
              <a:rPr lang="en-US" altLang="ko-KR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44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42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Ⅳ-1).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/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결과 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1.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탐색적 분석 및 전처리</a:t>
            </a:r>
            <a:endParaRPr lang="zh-CN" altLang="en-US" sz="1900" b="1" dirty="0">
              <a:solidFill>
                <a:srgbClr val="1A7BAE"/>
              </a:solidFill>
              <a:latin typeface="나눔바른고딕" pitchFamily="50" charset="-127"/>
            </a:endParaRPr>
          </a:p>
        </p:txBody>
      </p:sp>
      <p:sp>
        <p:nvSpPr>
          <p:cNvPr id="5" name="Google Shape;183;p12">
            <a:extLst>
              <a:ext uri="{FF2B5EF4-FFF2-40B4-BE49-F238E27FC236}">
                <a16:creationId xmlns:a16="http://schemas.microsoft.com/office/drawing/2014/main" xmlns="" id="{84C7D04C-8630-4542-829D-64AEE3986F66}"/>
              </a:ext>
            </a:extLst>
          </p:cNvPr>
          <p:cNvSpPr txBox="1"/>
          <p:nvPr/>
        </p:nvSpPr>
        <p:spPr>
          <a:xfrm>
            <a:off x="1004230" y="1982445"/>
            <a:ext cx="4926988" cy="158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161" tIns="43570" rIns="87161" bIns="43570" anchor="t" anchorCtr="0">
            <a:noAutofit/>
          </a:bodyPr>
          <a:lstStyle/>
          <a:p>
            <a:pPr marL="371475" indent="-314722">
              <a:lnSpc>
                <a:spcPct val="90000"/>
              </a:lnSpc>
              <a:buClr>
                <a:schemeClr val="dk1"/>
              </a:buClr>
              <a:buSzPts val="2500"/>
              <a:buAutoNum type="arabicPeriod"/>
            </a:pPr>
            <a:r>
              <a:rPr lang="ko-KR" altLang="en-US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데이터 수집</a:t>
            </a:r>
            <a:endParaRPr lang="en-US" altLang="ko-KR" sz="2031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56753">
              <a:lnSpc>
                <a:spcPct val="90000"/>
              </a:lnSpc>
              <a:buClr>
                <a:schemeClr val="dk1"/>
              </a:buClr>
              <a:buSzPts val="2500"/>
            </a:pPr>
            <a:r>
              <a:rPr lang="en-US" altLang="ko-KR" sz="2031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식재료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 분석 모델에 필요한 학습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데이터</a:t>
            </a:r>
            <a:endParaRPr sz="1625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98028">
              <a:lnSpc>
                <a:spcPct val="90000"/>
              </a:lnSpc>
              <a:spcBef>
                <a:spcPts val="813"/>
              </a:spcBef>
              <a:buClr>
                <a:schemeClr val="dk1"/>
              </a:buClr>
              <a:buSzPts val="1900"/>
            </a:pPr>
            <a:endParaRPr sz="1300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Arial"/>
              <a:sym typeface="Arial"/>
            </a:endParaRPr>
          </a:p>
        </p:txBody>
      </p:sp>
      <p:sp>
        <p:nvSpPr>
          <p:cNvPr id="7" name="Google Shape;187;p12">
            <a:extLst>
              <a:ext uri="{FF2B5EF4-FFF2-40B4-BE49-F238E27FC236}">
                <a16:creationId xmlns:a16="http://schemas.microsoft.com/office/drawing/2014/main" xmlns="" id="{D7846258-C4C3-42CD-9C67-B5AF19C27A78}"/>
              </a:ext>
            </a:extLst>
          </p:cNvPr>
          <p:cNvSpPr/>
          <p:nvPr/>
        </p:nvSpPr>
        <p:spPr>
          <a:xfrm>
            <a:off x="1208801" y="2669865"/>
            <a:ext cx="4245881" cy="234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161" tIns="43570" rIns="87161" bIns="43570" anchor="t" anchorCtr="0">
            <a:noAutofit/>
          </a:bodyPr>
          <a:lstStyle/>
          <a:p>
            <a:pPr marL="326888" indent="-326888"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차로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Google image search API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 사용하려고 했으나 더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이상 지원하지 않는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api -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수작업으로 데모 모델 학습용 이미지로 클래스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별로 약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150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장씩 수집</a:t>
            </a:r>
            <a:endParaRPr sz="1463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pPr marL="326888" indent="-321729">
              <a:buClr>
                <a:schemeClr val="dk1"/>
              </a:buClr>
              <a:buSzPts val="2000"/>
              <a:buFont typeface="Malgun Gothic"/>
              <a:buChar char="▪"/>
            </a:pP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차로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flickrapi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모듈 사용해 이미지 자동 </a:t>
            </a: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크롤러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생성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후 클래스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별로 약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만장씩 수집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사용할 수 있는 이미지는 총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3000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장 가량</a:t>
            </a:r>
            <a:endParaRPr lang="en-US" altLang="ko-KR" sz="1463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pPr marL="326888" indent="-321729">
              <a:buClr>
                <a:schemeClr val="dk1"/>
              </a:buClr>
              <a:buSzPts val="2000"/>
              <a:buFont typeface="Malgun Gothic"/>
              <a:buChar char="▪"/>
            </a:pP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모델에 활용한 데이터의 수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– Training Data(2944), validation data(40)</a:t>
            </a:r>
          </a:p>
        </p:txBody>
      </p:sp>
      <p:pic>
        <p:nvPicPr>
          <p:cNvPr id="8" name="Google Shape;188;p12">
            <a:extLst>
              <a:ext uri="{FF2B5EF4-FFF2-40B4-BE49-F238E27FC236}">
                <a16:creationId xmlns:a16="http://schemas.microsoft.com/office/drawing/2014/main" xmlns="" id="{4B3438AA-6260-44FB-95C3-E2A2833AFA7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29641" y="1875122"/>
            <a:ext cx="3382783" cy="37642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E49E14D-7218-4852-82DB-FCC6414DAFCD}"/>
              </a:ext>
            </a:extLst>
          </p:cNvPr>
          <p:cNvSpPr txBox="1"/>
          <p:nvPr/>
        </p:nvSpPr>
        <p:spPr>
          <a:xfrm>
            <a:off x="5782357" y="5694257"/>
            <a:ext cx="32704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i="1" dirty="0">
                <a:latin typeface="나눔바른고딕" pitchFamily="50" charset="-127"/>
                <a:ea typeface="나눔바른고딕" pitchFamily="50" charset="-127"/>
              </a:rPr>
              <a:t>그림</a:t>
            </a:r>
            <a:r>
              <a:rPr lang="en-US" altLang="ko-KR" sz="1300" i="1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en-US" altLang="ko-KR" sz="1300" i="1" dirty="0" err="1">
                <a:latin typeface="나눔바른고딕" pitchFamily="50" charset="-127"/>
                <a:ea typeface="나눔바른고딕" pitchFamily="50" charset="-127"/>
              </a:rPr>
              <a:t>flickr</a:t>
            </a:r>
            <a:r>
              <a:rPr lang="en-US" altLang="ko-KR" sz="1300" i="1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i="1" dirty="0">
                <a:latin typeface="나눔바른고딕" pitchFamily="50" charset="-127"/>
                <a:ea typeface="나눔바른고딕" pitchFamily="50" charset="-127"/>
              </a:rPr>
              <a:t>이미지 자동 </a:t>
            </a:r>
            <a:r>
              <a:rPr lang="ko-KR" altLang="en-US" sz="1300" i="1" dirty="0" err="1">
                <a:latin typeface="나눔바른고딕" pitchFamily="50" charset="-127"/>
                <a:ea typeface="나눔바른고딕" pitchFamily="50" charset="-127"/>
              </a:rPr>
              <a:t>크롤러</a:t>
            </a:r>
            <a:r>
              <a:rPr lang="ko-KR" altLang="en-US" sz="1300" i="1" dirty="0">
                <a:latin typeface="나눔바른고딕" pitchFamily="50" charset="-127"/>
                <a:ea typeface="나눔바른고딕" pitchFamily="50" charset="-127"/>
              </a:rPr>
              <a:t> 코드 예시</a:t>
            </a:r>
            <a:endParaRPr lang="ko-KR" altLang="en-US" sz="13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79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Google Shape;195;g752352961b_1_3"/>
          <p:cNvSpPr txBox="1"/>
          <p:nvPr/>
        </p:nvSpPr>
        <p:spPr>
          <a:xfrm>
            <a:off x="1152820" y="1982447"/>
            <a:ext cx="4688044" cy="559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161" tIns="43570" rIns="87161" bIns="4357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데이터 전처리 </a:t>
            </a:r>
            <a:r>
              <a:rPr lang="en-US" altLang="ko-KR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950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식재료</a:t>
            </a:r>
            <a:r>
              <a:rPr lang="ko-KR" altLang="en-US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 데이터</a:t>
            </a:r>
            <a:endParaRPr sz="1950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Arial"/>
              <a:sym typeface="Arial"/>
            </a:endParaRPr>
          </a:p>
        </p:txBody>
      </p:sp>
      <p:sp>
        <p:nvSpPr>
          <p:cNvPr id="8" name="Google Shape;199;g752352961b_1_3"/>
          <p:cNvSpPr/>
          <p:nvPr/>
        </p:nvSpPr>
        <p:spPr>
          <a:xfrm>
            <a:off x="1152821" y="2409780"/>
            <a:ext cx="3895113" cy="15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161" tIns="43570" rIns="87161" bIns="43570" anchor="t" anchorCtr="0">
            <a:noAutofit/>
          </a:bodyPr>
          <a:lstStyle/>
          <a:p>
            <a:pPr marL="326888" indent="-326888">
              <a:buClr>
                <a:schemeClr val="dk1"/>
              </a:buClr>
              <a:buSzPts val="2100"/>
              <a:buFont typeface="Malgun Gothic"/>
              <a:buChar char="▪"/>
            </a:pP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수집된 데이터 중 모델 학습에 사용할 수 있는 데이터 분류</a:t>
            </a:r>
            <a:endParaRPr sz="1463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pPr marL="742950" lvl="1" indent="-294084">
              <a:buClr>
                <a:schemeClr val="dk1"/>
              </a:buClr>
              <a:buSzPts val="2100"/>
              <a:buFont typeface="Malgun Gothic"/>
              <a:buChar char="○"/>
            </a:pP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데이터 클래스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8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개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 </a:t>
            </a:r>
            <a:r>
              <a:rPr lang="en-US" altLang="ko-KR" sz="1463" dirty="0">
                <a:solidFill>
                  <a:srgbClr val="333333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carrot, chilli, cucumber, egg, onion, pa(green onion), porkmeat, potato</a:t>
            </a:r>
            <a:endParaRPr sz="1463" dirty="0">
              <a:solidFill>
                <a:srgbClr val="333333"/>
              </a:solidFill>
              <a:highlight>
                <a:srgbClr val="FFFFFF"/>
              </a:highligh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Google Shape;200;g752352961b_1_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1470" y="3815895"/>
            <a:ext cx="6394314" cy="19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1;g752352961b_1_3"/>
          <p:cNvSpPr txBox="1"/>
          <p:nvPr/>
        </p:nvSpPr>
        <p:spPr>
          <a:xfrm>
            <a:off x="4706569" y="2409780"/>
            <a:ext cx="4270744" cy="190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74283" rIns="74283" bIns="74283" anchor="t" anchorCtr="0">
            <a:noAutofit/>
          </a:bodyPr>
          <a:lstStyle/>
          <a:p>
            <a:pPr marL="371475" indent="-299244">
              <a:buClr>
                <a:srgbClr val="333333"/>
              </a:buClr>
              <a:buSzPts val="2200"/>
              <a:buChar char="▪"/>
            </a:pPr>
            <a:r>
              <a:rPr lang="en-US" altLang="ko-KR" sz="1463" dirty="0">
                <a:solidFill>
                  <a:srgbClr val="333333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LabelImg </a:t>
            </a:r>
            <a:r>
              <a:rPr lang="ko-KR" altLang="en-US" sz="1463" dirty="0">
                <a:solidFill>
                  <a:srgbClr val="333333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이미지 </a:t>
            </a:r>
            <a:r>
              <a:rPr lang="ko-KR" altLang="en-US" sz="1463" dirty="0" err="1">
                <a:solidFill>
                  <a:srgbClr val="333333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어노테이션</a:t>
            </a:r>
            <a:r>
              <a:rPr lang="ko-KR" altLang="en-US" sz="1463" dirty="0">
                <a:solidFill>
                  <a:srgbClr val="333333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 툴을 사용해 이미지 레이블 작업</a:t>
            </a:r>
            <a:endParaRPr sz="1463" dirty="0">
              <a:solidFill>
                <a:srgbClr val="333333"/>
              </a:solidFill>
              <a:highlight>
                <a:srgbClr val="FFFFFF"/>
              </a:highlight>
              <a:latin typeface="나눔바른고딕" pitchFamily="50" charset="-127"/>
              <a:ea typeface="나눔바른고딕" pitchFamily="50" charset="-127"/>
            </a:endParaRPr>
          </a:p>
          <a:p>
            <a:pPr marL="742950" lvl="1" indent="-294084">
              <a:lnSpc>
                <a:spcPct val="115000"/>
              </a:lnSpc>
              <a:buClr>
                <a:schemeClr val="dk1"/>
              </a:buClr>
              <a:buSzPts val="2100"/>
              <a:buChar char="○"/>
            </a:pP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어노테이션은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PASCAL VOC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포맷을 따르는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xml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파일 형태로 저장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- ImageNet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이나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YOLO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</a:rPr>
              <a:t>포맷을 지원</a:t>
            </a:r>
            <a:endParaRPr sz="1463" dirty="0">
              <a:solidFill>
                <a:srgbClr val="333333"/>
              </a:solidFill>
              <a:highlight>
                <a:srgbClr val="FFFFFF"/>
              </a:highligh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/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결과 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1.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탐색적 분석 및 전처리</a:t>
            </a:r>
            <a:endParaRPr lang="zh-CN" altLang="en-US" sz="1900" b="1" dirty="0">
              <a:solidFill>
                <a:srgbClr val="1A7BAE"/>
              </a:solidFill>
              <a:latin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98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819F3C-5054-4F33-8C21-DD84577F45EC}"/>
              </a:ext>
            </a:extLst>
          </p:cNvPr>
          <p:cNvSpPr txBox="1"/>
          <p:nvPr/>
        </p:nvSpPr>
        <p:spPr>
          <a:xfrm>
            <a:off x="1300164" y="1794592"/>
            <a:ext cx="208544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8606" indent="-278606">
              <a:buFont typeface="Arial" pitchFamily="34" charset="0"/>
              <a:buChar char="•"/>
            </a:pPr>
            <a:r>
              <a:rPr lang="en-US" altLang="ko-KR" sz="1950" b="1" dirty="0">
                <a:latin typeface="나눔바른고딕" pitchFamily="50" charset="-127"/>
                <a:ea typeface="나눔바른고딕" pitchFamily="50" charset="-127"/>
              </a:rPr>
              <a:t>Faster R-CNN</a:t>
            </a:r>
            <a:endParaRPr lang="ko-KR" altLang="en-US" sz="195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64D057B5-3E52-40BD-9BA4-B07863FCF468}"/>
              </a:ext>
            </a:extLst>
          </p:cNvPr>
          <p:cNvGrpSpPr/>
          <p:nvPr/>
        </p:nvGrpSpPr>
        <p:grpSpPr>
          <a:xfrm>
            <a:off x="5097799" y="2406643"/>
            <a:ext cx="3757111" cy="3202941"/>
            <a:chOff x="5131214" y="2072124"/>
            <a:chExt cx="4624136" cy="3942081"/>
          </a:xfrm>
        </p:grpSpPr>
        <p:pic>
          <p:nvPicPr>
            <p:cNvPr id="8" name="Google Shape;220;g752352961b_1_93">
              <a:extLst>
                <a:ext uri="{FF2B5EF4-FFF2-40B4-BE49-F238E27FC236}">
                  <a16:creationId xmlns:a16="http://schemas.microsoft.com/office/drawing/2014/main" xmlns="" id="{70478CEB-E59D-41DB-B2E6-59EE1538B2C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131214" y="2072124"/>
              <a:ext cx="4624136" cy="39420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BC8BF4D5-0DF5-4DE9-BB42-62698AD66C06}"/>
                </a:ext>
              </a:extLst>
            </p:cNvPr>
            <p:cNvSpPr/>
            <p:nvPr/>
          </p:nvSpPr>
          <p:spPr>
            <a:xfrm>
              <a:off x="5222654" y="2072124"/>
              <a:ext cx="1828386" cy="426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DB2CA6A-5BC0-48EF-888A-583D3F37C648}"/>
              </a:ext>
            </a:extLst>
          </p:cNvPr>
          <p:cNvSpPr txBox="1"/>
          <p:nvPr/>
        </p:nvSpPr>
        <p:spPr>
          <a:xfrm>
            <a:off x="1300163" y="2219640"/>
            <a:ext cx="4787900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Faster R-CNN(Faster Region-based Convolutional Neural Network)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은 객체 탐지 과업 을 수행하는 </a:t>
            </a:r>
            <a:r>
              <a:rPr lang="ko-KR" altLang="en-US" sz="1463" dirty="0" err="1">
                <a:latin typeface="나눔바른고딕" pitchFamily="50" charset="-127"/>
                <a:ea typeface="나눔바른고딕" pitchFamily="50" charset="-127"/>
              </a:rPr>
              <a:t>딥러닝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기반 모델</a:t>
            </a: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CDF45C9-DA31-429D-86D2-2A6C6B7A9B14}"/>
              </a:ext>
            </a:extLst>
          </p:cNvPr>
          <p:cNvSpPr txBox="1"/>
          <p:nvPr/>
        </p:nvSpPr>
        <p:spPr>
          <a:xfrm>
            <a:off x="1300164" y="2926635"/>
            <a:ext cx="3871931" cy="3168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950" dirty="0">
              <a:latin typeface="나눔바른고딕" pitchFamily="50" charset="-127"/>
              <a:ea typeface="나눔바른고딕" pitchFamily="50" charset="-127"/>
            </a:endParaRPr>
          </a:p>
          <a:p>
            <a:pPr marL="278606" indent="-278606">
              <a:buFont typeface="Arial" pitchFamily="34" charset="0"/>
              <a:buChar char="•"/>
            </a:pPr>
            <a:r>
              <a:rPr lang="ko-KR" altLang="en-US" sz="1950" dirty="0">
                <a:latin typeface="나눔바른고딕" pitchFamily="50" charset="-127"/>
                <a:ea typeface="나눔바른고딕" pitchFamily="50" charset="-127"/>
              </a:rPr>
              <a:t>알고리즘 구성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- Faster R-CNN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은 중심에 위치한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Convolution Neural Network (CNN)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와 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CNN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output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인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final feature map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을 공유하는 두 개의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sub-network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로 구성된다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두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sub-network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는 각각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Region Proposal Network (RPN)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Object Detector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 해당하며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전자는 입력 이미 지에 대해 후보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region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을 제안하는 </a:t>
            </a:r>
            <a:r>
              <a:rPr lang="ko-KR" altLang="en-US" sz="1463" dirty="0" err="1">
                <a:latin typeface="나눔바른고딕" pitchFamily="50" charset="-127"/>
                <a:ea typeface="나눔바른고딕" pitchFamily="50" charset="-127"/>
              </a:rPr>
              <a:t>네트워크이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고 후자는 제안된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region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들 각각에 대해 어떤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object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인지 탐지하는 네트워크이다</a:t>
            </a:r>
          </a:p>
          <a:p>
            <a:endParaRPr lang="ko-KR" altLang="en-US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개요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(Object detection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알고리즘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)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69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08;g752352961b_1_19">
            <a:extLst>
              <a:ext uri="{FF2B5EF4-FFF2-40B4-BE49-F238E27FC236}">
                <a16:creationId xmlns:a16="http://schemas.microsoft.com/office/drawing/2014/main" xmlns="" id="{79EFFCFD-791C-4BA7-9BA0-B9338C06B99D}"/>
              </a:ext>
            </a:extLst>
          </p:cNvPr>
          <p:cNvGrpSpPr/>
          <p:nvPr/>
        </p:nvGrpSpPr>
        <p:grpSpPr>
          <a:xfrm>
            <a:off x="1663899" y="1956592"/>
            <a:ext cx="6578203" cy="3522647"/>
            <a:chOff x="904875" y="1616804"/>
            <a:chExt cx="8096250" cy="4335565"/>
          </a:xfrm>
        </p:grpSpPr>
        <p:pic>
          <p:nvPicPr>
            <p:cNvPr id="6" name="Google Shape;209;g752352961b_1_19">
              <a:extLst>
                <a:ext uri="{FF2B5EF4-FFF2-40B4-BE49-F238E27FC236}">
                  <a16:creationId xmlns:a16="http://schemas.microsoft.com/office/drawing/2014/main" xmlns="" id="{BEC861F3-0996-45BF-AFC8-D73E51E10F7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04875" y="1949013"/>
              <a:ext cx="8096250" cy="366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210;g752352961b_1_19">
              <a:extLst>
                <a:ext uri="{FF2B5EF4-FFF2-40B4-BE49-F238E27FC236}">
                  <a16:creationId xmlns:a16="http://schemas.microsoft.com/office/drawing/2014/main" xmlns="" id="{3C26E5AE-1E30-4F1B-93A0-0809987EAC58}"/>
                </a:ext>
              </a:extLst>
            </p:cNvPr>
            <p:cNvSpPr txBox="1"/>
            <p:nvPr/>
          </p:nvSpPr>
          <p:spPr>
            <a:xfrm>
              <a:off x="1043300" y="4755020"/>
              <a:ext cx="2309400" cy="3651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74283" tIns="74283" rIns="74283" bIns="74283" anchor="t" anchorCtr="0">
              <a:noAutofit/>
            </a:bodyPr>
            <a:lstStyle/>
            <a:p>
              <a:pPr algn="ctr" latinLnBrk="0">
                <a:defRPr/>
              </a:pPr>
              <a:r>
                <a:rPr lang="en-US" altLang="ko-KR" sz="1463" ker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  <a:cs typeface="Malgun Gothic"/>
                  <a:sym typeface="Malgun Gothic"/>
                </a:rPr>
                <a:t>PART1 Convolution layers</a:t>
              </a:r>
              <a:endParaRPr sz="1463" kern="0">
                <a:solidFill>
                  <a:sysClr val="windowText" lastClr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" name="Google Shape;211;g752352961b_1_19">
              <a:extLst>
                <a:ext uri="{FF2B5EF4-FFF2-40B4-BE49-F238E27FC236}">
                  <a16:creationId xmlns:a16="http://schemas.microsoft.com/office/drawing/2014/main" xmlns="" id="{3A2F8F61-5978-4835-9FBB-179D0EB6DB25}"/>
                </a:ext>
              </a:extLst>
            </p:cNvPr>
            <p:cNvSpPr txBox="1"/>
            <p:nvPr/>
          </p:nvSpPr>
          <p:spPr>
            <a:xfrm>
              <a:off x="4650600" y="1616804"/>
              <a:ext cx="2890800" cy="3651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74283" tIns="74283" rIns="74283" bIns="74283" anchor="t" anchorCtr="0">
              <a:noAutofit/>
            </a:bodyPr>
            <a:lstStyle/>
            <a:p>
              <a:pPr algn="ctr" latinLnBrk="0">
                <a:defRPr/>
              </a:pPr>
              <a:r>
                <a:rPr lang="en-US" altLang="ko-KR" sz="1463" ker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  <a:cs typeface="Malgun Gothic"/>
                  <a:sym typeface="Malgun Gothic"/>
                </a:rPr>
                <a:t>PART2 Region Proposal Network</a:t>
              </a:r>
              <a:endParaRPr sz="1463" kern="0">
                <a:solidFill>
                  <a:sysClr val="windowText" lastClr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Google Shape;212;g752352961b_1_19">
              <a:extLst>
                <a:ext uri="{FF2B5EF4-FFF2-40B4-BE49-F238E27FC236}">
                  <a16:creationId xmlns:a16="http://schemas.microsoft.com/office/drawing/2014/main" xmlns="" id="{5AA8378C-BCF9-4554-B8FA-CCE3C69584E4}"/>
                </a:ext>
              </a:extLst>
            </p:cNvPr>
            <p:cNvSpPr txBox="1"/>
            <p:nvPr/>
          </p:nvSpPr>
          <p:spPr>
            <a:xfrm>
              <a:off x="4823050" y="5587270"/>
              <a:ext cx="3783300" cy="3651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74283" tIns="74283" rIns="74283" bIns="74283" anchor="t" anchorCtr="0">
              <a:noAutofit/>
            </a:bodyPr>
            <a:lstStyle/>
            <a:p>
              <a:pPr algn="ctr" latinLnBrk="0">
                <a:defRPr/>
              </a:pPr>
              <a:r>
                <a:rPr lang="en-US" altLang="ko-KR" sz="1463" kern="0">
                  <a:solidFill>
                    <a:srgbClr val="000000"/>
                  </a:solidFill>
                  <a:latin typeface="나눔바른고딕" pitchFamily="50" charset="-127"/>
                  <a:ea typeface="나눔바른고딕" pitchFamily="50" charset="-127"/>
                  <a:cs typeface="Malgun Gothic"/>
                  <a:sym typeface="Malgun Gothic"/>
                </a:rPr>
                <a:t>PART3 Clases and Bounding Boxes prediction</a:t>
              </a:r>
              <a:endParaRPr sz="1463" kern="0">
                <a:solidFill>
                  <a:sysClr val="windowText" lastClr="000000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D43828-F371-4DCB-99E4-2151198285E0}"/>
              </a:ext>
            </a:extLst>
          </p:cNvPr>
          <p:cNvSpPr txBox="1"/>
          <p:nvPr/>
        </p:nvSpPr>
        <p:spPr>
          <a:xfrm>
            <a:off x="1450108" y="1951436"/>
            <a:ext cx="33491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b="1" dirty="0">
                <a:latin typeface="나눔바른고딕" pitchFamily="50" charset="-127"/>
                <a:ea typeface="나눔바른고딕" pitchFamily="50" charset="-127"/>
              </a:rPr>
              <a:t>Faster R-CNN </a:t>
            </a:r>
            <a:r>
              <a:rPr lang="ko-KR" altLang="en-US" sz="1625" b="1" dirty="0">
                <a:latin typeface="나눔바른고딕" pitchFamily="50" charset="-127"/>
                <a:ea typeface="나눔바른고딕" pitchFamily="50" charset="-127"/>
              </a:rPr>
              <a:t>알고리즘 네트워크</a:t>
            </a:r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개요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(Object detection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알고리즘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)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1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8;g752352961b_1_69">
            <a:extLst>
              <a:ext uri="{FF2B5EF4-FFF2-40B4-BE49-F238E27FC236}">
                <a16:creationId xmlns:a16="http://schemas.microsoft.com/office/drawing/2014/main" xmlns="" id="{7FB6D980-799E-4D6D-9AE3-FF33BFBF8989}"/>
              </a:ext>
            </a:extLst>
          </p:cNvPr>
          <p:cNvSpPr txBox="1"/>
          <p:nvPr/>
        </p:nvSpPr>
        <p:spPr>
          <a:xfrm>
            <a:off x="1478710" y="1762775"/>
            <a:ext cx="6948581" cy="169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74283" rIns="74283" bIns="74283" anchor="t" anchorCtr="0">
            <a:noAutofit/>
          </a:bodyPr>
          <a:lstStyle/>
          <a:p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기존의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Fast R-CNN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구조를 계승하면서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selective search(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선택적 탐색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 bounding box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를 찾아주는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super pixel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기반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)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을 제거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-&gt; RPN(Region Proposal Network)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을 통해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RoI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를 계산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모든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RP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마다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convolution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연산을 하는 대신 입력 이미지에 한번만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CNN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을 적용하고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RoI </a:t>
            </a: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풀링으로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객체를 판별하기 위한 특징을 추출</a:t>
            </a:r>
            <a:endParaRPr sz="1463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endParaRPr sz="1463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입력 이미지에 대해 한번만 연산된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feature map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에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RoI </a:t>
            </a: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풀링을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적용시키는 구조를 가짐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 </a:t>
            </a: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연산량이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급격히 </a:t>
            </a: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줄어듬</a:t>
            </a:r>
            <a:endParaRPr sz="1463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  <p:pic>
        <p:nvPicPr>
          <p:cNvPr id="7" name="Google Shape;229;g752352961b_1_69">
            <a:extLst>
              <a:ext uri="{FF2B5EF4-FFF2-40B4-BE49-F238E27FC236}">
                <a16:creationId xmlns:a16="http://schemas.microsoft.com/office/drawing/2014/main" xmlns="" id="{EA5AC180-5FEC-4CB5-9980-C93208B03A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666" b="4566"/>
          <a:stretch/>
        </p:blipFill>
        <p:spPr>
          <a:xfrm>
            <a:off x="2012197" y="3468506"/>
            <a:ext cx="5881614" cy="21536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0;g752352961b_1_69">
            <a:extLst>
              <a:ext uri="{FF2B5EF4-FFF2-40B4-BE49-F238E27FC236}">
                <a16:creationId xmlns:a16="http://schemas.microsoft.com/office/drawing/2014/main" xmlns="" id="{744B90D6-B7DD-428B-91D8-FC251EE8A817}"/>
              </a:ext>
            </a:extLst>
          </p:cNvPr>
          <p:cNvSpPr txBox="1"/>
          <p:nvPr/>
        </p:nvSpPr>
        <p:spPr>
          <a:xfrm>
            <a:off x="1478710" y="5580913"/>
            <a:ext cx="6948581" cy="658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83" tIns="74283" rIns="74283" bIns="74283" anchor="t" anchorCtr="0">
            <a:noAutofit/>
          </a:bodyPr>
          <a:lstStyle/>
          <a:p>
            <a:r>
              <a:rPr lang="en-US" altLang="ko-KR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RoI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</a:t>
            </a: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풀링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이후 검출된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object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의 클래스를 분류하는 </a:t>
            </a:r>
            <a:r>
              <a:rPr lang="en-US" altLang="ko-KR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softmax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분류기와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bounding box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를 추정하는 </a:t>
            </a:r>
            <a:r>
              <a:rPr lang="en-US" altLang="ko-KR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bbox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</a:t>
            </a:r>
            <a:r>
              <a:rPr lang="en-US" altLang="ko-KR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regressor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를 학습시킴</a:t>
            </a:r>
            <a:endParaRPr sz="1463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개요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(Object detection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알고리즘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)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457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4389"/>
              </p:ext>
            </p:extLst>
          </p:nvPr>
        </p:nvGraphicFramePr>
        <p:xfrm>
          <a:off x="3379727" y="1774557"/>
          <a:ext cx="4762921" cy="3744081"/>
        </p:xfrm>
        <a:graphic>
          <a:graphicData uri="http://schemas.openxmlformats.org/drawingml/2006/table">
            <a:tbl>
              <a:tblPr/>
              <a:tblGrid>
                <a:gridCol w="4762921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2857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구분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691667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 I</a:t>
                      </a:r>
                      <a:r>
                        <a:rPr lang="en-US" altLang="ko-KR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  <a:r>
                        <a:rPr lang="en-US" altLang="ko-KR" sz="15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프로젝트 배경</a:t>
                      </a:r>
                    </a:p>
                  </a:txBody>
                  <a:tcPr marL="47531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691667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Ⅱ. </a:t>
                      </a:r>
                      <a:r>
                        <a:rPr lang="ko-KR" alt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프로젝트 팀 구성 및 역할</a:t>
                      </a:r>
                      <a:endParaRPr lang="en-US" altLang="ko-KR" sz="1500" b="1" i="0" u="none" strike="noStrike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47531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05830664"/>
                  </a:ext>
                </a:extLst>
              </a:tr>
              <a:tr h="691667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Ⅲ.</a:t>
                      </a:r>
                      <a:r>
                        <a:rPr lang="en-US" altLang="ko-KR" sz="15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프로젝트 수행절차 및 방법</a:t>
                      </a:r>
                    </a:p>
                  </a:txBody>
                  <a:tcPr marL="47531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0871514"/>
                  </a:ext>
                </a:extLst>
              </a:tr>
              <a:tr h="691667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Ⅳ. </a:t>
                      </a:r>
                      <a:r>
                        <a:rPr lang="ko-KR" alt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프로젝트 수행 결과</a:t>
                      </a:r>
                    </a:p>
                  </a:txBody>
                  <a:tcPr marL="47531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04980399"/>
                  </a:ext>
                </a:extLst>
              </a:tr>
              <a:tr h="691667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Ⅴ. </a:t>
                      </a:r>
                      <a:r>
                        <a:rPr lang="ko-KR" alt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느낀 점</a:t>
                      </a:r>
                    </a:p>
                  </a:txBody>
                  <a:tcPr marL="47531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2333981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1637811" y="1066187"/>
            <a:ext cx="3152109" cy="613230"/>
          </a:xfrm>
          <a:prstGeom prst="rect">
            <a:avLst/>
          </a:prstGeom>
          <a:ln w="28575">
            <a:noFill/>
          </a:ln>
        </p:spPr>
        <p:txBody>
          <a:bodyPr wrap="square" lIns="87171" tIns="43585" rIns="87171" bIns="43585">
            <a:spAutoFit/>
          </a:bodyPr>
          <a:lstStyle/>
          <a:p>
            <a:pPr lvl="0"/>
            <a:r>
              <a:rPr lang="ko-KR" altLang="en-US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zh-CN" altLang="en-US" sz="3413" b="1" dirty="0">
              <a:solidFill>
                <a:srgbClr val="1A7BAE"/>
              </a:solidFill>
              <a:latin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85813" y="2285972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 smtClean="0">
                <a:latin typeface="나눔바른고딕" pitchFamily="50" charset="-127"/>
                <a:ea typeface="나눔바른고딕" pitchFamily="50" charset="-127"/>
              </a:rPr>
              <a:t>3</a:t>
            </a:r>
            <a:endParaRPr lang="ko-KR" altLang="en-US" sz="15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870938" y="2447554"/>
            <a:ext cx="272561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85813" y="2989356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 smtClean="0">
                <a:latin typeface="나눔바른고딕" pitchFamily="50" charset="-127"/>
                <a:ea typeface="나눔바른고딕" pitchFamily="50" charset="-127"/>
              </a:rPr>
              <a:t>6</a:t>
            </a:r>
            <a:endParaRPr lang="ko-KR" altLang="en-US" sz="15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697419" y="3150938"/>
            <a:ext cx="189913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73603" y="3692741"/>
            <a:ext cx="4090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 smtClean="0">
                <a:latin typeface="나눔바른고딕" pitchFamily="50" charset="-127"/>
                <a:ea typeface="나눔바른고딕" pitchFamily="50" charset="-127"/>
              </a:rPr>
              <a:t>11</a:t>
            </a:r>
            <a:endParaRPr lang="ko-KR" altLang="en-US" sz="15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820511" y="3854323"/>
            <a:ext cx="177604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73603" y="4360957"/>
            <a:ext cx="4090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 smtClean="0">
                <a:latin typeface="나눔바른고딕" pitchFamily="50" charset="-127"/>
                <a:ea typeface="나눔바른고딕" pitchFamily="50" charset="-127"/>
              </a:rPr>
              <a:t>14</a:t>
            </a:r>
            <a:endParaRPr lang="ko-KR" altLang="en-US" sz="15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249011" y="4522539"/>
            <a:ext cx="234754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61392" y="5055551"/>
            <a:ext cx="5212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 smtClean="0">
                <a:latin typeface="나눔바른고딕" pitchFamily="50" charset="-127"/>
                <a:ea typeface="나눔바른고딕" pitchFamily="50" charset="-127"/>
              </a:rPr>
              <a:t>105</a:t>
            </a:r>
            <a:endParaRPr lang="ko-KR" altLang="en-US" sz="15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475286" y="5217133"/>
            <a:ext cx="312126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2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4;p13">
            <a:extLst>
              <a:ext uri="{FF2B5EF4-FFF2-40B4-BE49-F238E27FC236}">
                <a16:creationId xmlns:a16="http://schemas.microsoft.com/office/drawing/2014/main" xmlns="" id="{55CA9327-686D-4AEF-BA5F-62CC993C96F1}"/>
              </a:ext>
            </a:extLst>
          </p:cNvPr>
          <p:cNvSpPr/>
          <p:nvPr/>
        </p:nvSpPr>
        <p:spPr>
          <a:xfrm>
            <a:off x="1218222" y="1984691"/>
            <a:ext cx="6308981" cy="101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161" tIns="43570" rIns="87161" bIns="43570" anchor="t" anchorCtr="0">
            <a:spAutoFit/>
          </a:bodyPr>
          <a:lstStyle/>
          <a:p>
            <a:pPr marL="371475" indent="-314722">
              <a:buClr>
                <a:schemeClr val="dk1"/>
              </a:buClr>
              <a:buSzPts val="2500"/>
              <a:buFont typeface="Malgun Gothic"/>
              <a:buAutoNum type="arabicPeriod"/>
            </a:pPr>
            <a:r>
              <a:rPr lang="en-US" altLang="ko-KR" sz="1950" b="1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Detecto</a:t>
            </a:r>
            <a:endParaRPr sz="1950" b="1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endParaRPr sz="2031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endParaRPr sz="2031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  <p:sp>
        <p:nvSpPr>
          <p:cNvPr id="3" name="Google Shape;258;p13">
            <a:extLst>
              <a:ext uri="{FF2B5EF4-FFF2-40B4-BE49-F238E27FC236}">
                <a16:creationId xmlns:a16="http://schemas.microsoft.com/office/drawing/2014/main" xmlns="" id="{DDBCD750-CA13-45E0-8045-1AD79FFC1F01}"/>
              </a:ext>
            </a:extLst>
          </p:cNvPr>
          <p:cNvSpPr/>
          <p:nvPr/>
        </p:nvSpPr>
        <p:spPr>
          <a:xfrm>
            <a:off x="1299350" y="2329805"/>
            <a:ext cx="4904283" cy="179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161" tIns="43570" rIns="87161" bIns="43570" anchor="t" anchorCtr="0">
            <a:noAutofit/>
          </a:bodyPr>
          <a:lstStyle/>
          <a:p>
            <a:pPr>
              <a:buClr>
                <a:schemeClr val="dk1"/>
              </a:buClr>
              <a:buSzPts val="3100"/>
            </a:pPr>
            <a:r>
              <a:rPr lang="en-US" altLang="ko-KR" sz="1463" dirty="0">
                <a:solidFill>
                  <a:schemeClr val="dk1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: PyTorch </a:t>
            </a:r>
            <a:r>
              <a:rPr lang="ko-KR" altLang="en-US" sz="1463" dirty="0">
                <a:solidFill>
                  <a:schemeClr val="dk1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기반 </a:t>
            </a:r>
            <a:r>
              <a:rPr lang="en-US" altLang="ko-KR" sz="1463" dirty="0">
                <a:solidFill>
                  <a:schemeClr val="dk1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Faster R-CNN, ResNet-50 FPN </a:t>
            </a:r>
            <a:r>
              <a:rPr lang="ko-KR" altLang="en-US" sz="1463" dirty="0">
                <a:solidFill>
                  <a:schemeClr val="dk1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기법으로 학습된 모델을 활용할 수 있는 </a:t>
            </a:r>
            <a:r>
              <a:rPr lang="ko-KR" altLang="en-US" sz="1463" dirty="0" err="1">
                <a:solidFill>
                  <a:schemeClr val="dk1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1463" dirty="0">
                <a:solidFill>
                  <a:schemeClr val="dk1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</a:rPr>
              <a:t> 패키지</a:t>
            </a:r>
            <a:endParaRPr sz="2519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  <p:sp>
        <p:nvSpPr>
          <p:cNvPr id="4" name="AutoShape 4" descr="Logo">
            <a:extLst>
              <a:ext uri="{FF2B5EF4-FFF2-40B4-BE49-F238E27FC236}">
                <a16:creationId xmlns:a16="http://schemas.microsoft.com/office/drawing/2014/main" xmlns="" id="{4331AEC8-E204-4DC6-B04F-795EF2E1E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64154" y="4121607"/>
            <a:ext cx="247650" cy="24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ko-KR" altLang="en-US" sz="1463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xmlns="" id="{F75B234F-432D-4F68-910B-DE05E0F8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865" y="962311"/>
            <a:ext cx="2597488" cy="76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 descr="Detecto still image">
            <a:extLst>
              <a:ext uri="{FF2B5EF4-FFF2-40B4-BE49-F238E27FC236}">
                <a16:creationId xmlns:a16="http://schemas.microsoft.com/office/drawing/2014/main" xmlns="" id="{68C7B7CD-310D-4243-AADC-B258F1E9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866" y="2721857"/>
            <a:ext cx="2508226" cy="18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5528CD4-A52A-486C-9CF5-14803DB685DA}"/>
              </a:ext>
            </a:extLst>
          </p:cNvPr>
          <p:cNvSpPr txBox="1"/>
          <p:nvPr/>
        </p:nvSpPr>
        <p:spPr>
          <a:xfrm>
            <a:off x="1299351" y="2926842"/>
            <a:ext cx="4144823" cy="20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6888" indent="-378482">
              <a:buClr>
                <a:prstClr val="black"/>
              </a:buClr>
              <a:buSzPts val="3100"/>
              <a:buFont typeface="Malgun Gothic"/>
              <a:buChar char="▪"/>
            </a:pPr>
            <a:endParaRPr lang="en-US" altLang="ko-KR" sz="1950" dirty="0">
              <a:solidFill>
                <a:prstClr val="black"/>
              </a:solidFill>
              <a:highlight>
                <a:srgbClr val="FFFFFF"/>
              </a:highlight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pPr marL="326888" indent="-378482">
              <a:buClr>
                <a:prstClr val="black"/>
              </a:buClr>
              <a:buSzPts val="3100"/>
              <a:buFont typeface="Malgun Gothic"/>
              <a:buChar char="▪"/>
            </a:pPr>
            <a:r>
              <a:rPr lang="ko-KR" altLang="en-US" sz="1950" dirty="0">
                <a:solidFill>
                  <a:prstClr val="black"/>
                </a:solidFill>
                <a:highlight>
                  <a:srgbClr val="FFFFFF"/>
                </a:highlight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특징</a:t>
            </a:r>
            <a:endParaRPr lang="en-US" altLang="ko-KR" sz="1950" dirty="0">
              <a:solidFill>
                <a:prstClr val="black"/>
              </a:solidFill>
              <a:highlight>
                <a:srgbClr val="FFFFFF"/>
              </a:highlight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pPr lvl="0">
              <a:buClr>
                <a:prstClr val="black"/>
              </a:buClr>
              <a:buSzPts val="3100"/>
            </a:pPr>
            <a:r>
              <a:rPr lang="en-US" altLang="ko-KR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 API </a:t>
            </a:r>
            <a:r>
              <a:rPr lang="ko-KR" altLang="en-US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사용을 위한 환경 설정이 간편함</a:t>
            </a:r>
            <a:endParaRPr lang="en-US" altLang="ko-KR" sz="1463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pPr lvl="0">
              <a:buClr>
                <a:prstClr val="black"/>
              </a:buClr>
              <a:buSzPts val="3100"/>
            </a:pPr>
            <a:r>
              <a:rPr lang="en-US" altLang="ko-KR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 VOC Format </a:t>
            </a:r>
            <a:r>
              <a:rPr lang="ko-KR" altLang="en-US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제공</a:t>
            </a:r>
            <a:endParaRPr lang="en-US" altLang="ko-KR" sz="1463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pPr lvl="0">
              <a:buClr>
                <a:prstClr val="black"/>
              </a:buClr>
              <a:buSzPts val="3100"/>
            </a:pPr>
            <a:r>
              <a:rPr lang="en-US" altLang="ko-KR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 </a:t>
            </a:r>
            <a:r>
              <a:rPr lang="ko-KR" altLang="en-US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‘</a:t>
            </a:r>
            <a:r>
              <a:rPr lang="en-US" altLang="ko-KR" sz="1463" dirty="0" err="1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util</a:t>
            </a:r>
            <a:r>
              <a:rPr lang="en-US" altLang="ko-KR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’ </a:t>
            </a:r>
            <a:r>
              <a:rPr lang="ko-KR" altLang="en-US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모듈을 통해 이미지</a:t>
            </a:r>
            <a:r>
              <a:rPr lang="en-US" altLang="ko-KR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/</a:t>
            </a:r>
            <a:r>
              <a:rPr lang="ko-KR" altLang="en-US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레이블 데이터 관리 및 </a:t>
            </a:r>
            <a:r>
              <a:rPr lang="en-US" altLang="ko-KR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image augmentation </a:t>
            </a:r>
            <a:r>
              <a:rPr lang="ko-KR" altLang="en-US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적용이 용이</a:t>
            </a:r>
          </a:p>
          <a:p>
            <a:pPr lvl="0">
              <a:buClr>
                <a:prstClr val="black"/>
              </a:buClr>
              <a:buSzPts val="3100"/>
            </a:pPr>
            <a:r>
              <a:rPr lang="en-US" altLang="ko-KR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- </a:t>
            </a:r>
            <a:r>
              <a:rPr lang="ko-KR" altLang="en-US" sz="1463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간결한 코드로 객체 인식 모델 생성 가능</a:t>
            </a:r>
          </a:p>
          <a:p>
            <a:endParaRPr lang="ko-KR" alt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3E7E3E-4926-4C89-9D82-57220A0E07C5}"/>
              </a:ext>
            </a:extLst>
          </p:cNvPr>
          <p:cNvSpPr txBox="1"/>
          <p:nvPr/>
        </p:nvSpPr>
        <p:spPr>
          <a:xfrm>
            <a:off x="5782355" y="4595601"/>
            <a:ext cx="34760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i="1" dirty="0">
                <a:latin typeface="나눔바른고딕" pitchFamily="50" charset="-127"/>
                <a:ea typeface="나눔바른고딕" pitchFamily="50" charset="-127"/>
              </a:rPr>
              <a:t>그림</a:t>
            </a:r>
            <a:r>
              <a:rPr lang="en-US" altLang="ko-KR" sz="1300" i="1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en-US" altLang="ko-KR" sz="1300" i="1" dirty="0" err="1">
                <a:latin typeface="나눔바른고딕" pitchFamily="50" charset="-127"/>
                <a:ea typeface="나눔바른고딕" pitchFamily="50" charset="-127"/>
              </a:rPr>
              <a:t>Detecto</a:t>
            </a:r>
            <a:r>
              <a:rPr lang="en-US" altLang="ko-KR" sz="1300" i="1" dirty="0">
                <a:latin typeface="나눔바른고딕" pitchFamily="50" charset="-127"/>
                <a:ea typeface="나눔바른고딕" pitchFamily="50" charset="-127"/>
              </a:rPr>
              <a:t> API</a:t>
            </a:r>
            <a:r>
              <a:rPr lang="ko-KR" altLang="en-US" sz="1300" i="1" dirty="0">
                <a:latin typeface="나눔바른고딕" pitchFamily="50" charset="-127"/>
                <a:ea typeface="나눔바른고딕" pitchFamily="50" charset="-127"/>
              </a:rPr>
              <a:t>를 이용한 객체 탐지  예시</a:t>
            </a:r>
            <a:endParaRPr lang="ko-KR" altLang="en-US" sz="13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개요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5727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BDE7885-91BC-4CA7-85DD-73D0E7021AC1}"/>
              </a:ext>
            </a:extLst>
          </p:cNvPr>
          <p:cNvSpPr/>
          <p:nvPr/>
        </p:nvSpPr>
        <p:spPr>
          <a:xfrm>
            <a:off x="1274244" y="1780309"/>
            <a:ext cx="5419401" cy="4219689"/>
          </a:xfrm>
          <a:prstGeom prst="rect">
            <a:avLst/>
          </a:prstGeom>
        </p:spPr>
        <p:txBody>
          <a:bodyPr wrap="square" lIns="87171" tIns="43585" rIns="87171" bIns="43585">
            <a:no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endParaRPr lang="en-US" altLang="ko-KR" sz="1625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950" dirty="0">
                <a:latin typeface="나눔바른고딕" pitchFamily="50" charset="-127"/>
                <a:ea typeface="나눔바른고딕" pitchFamily="50" charset="-127"/>
              </a:rPr>
              <a:t>2. Detectron2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: Facebook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에서 개발한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PyTorch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기반의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Object Detection, segmentation API</a:t>
            </a:r>
          </a:p>
          <a:p>
            <a:pPr marL="326889" indent="-326889">
              <a:buFont typeface="Wingdings" panose="05000000000000000000" pitchFamily="2" charset="2"/>
              <a:buChar char="§"/>
            </a:pP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  <a:p>
            <a:pPr marL="326889" indent="-326889">
              <a:buFont typeface="Wingdings" panose="05000000000000000000" pitchFamily="2" charset="2"/>
              <a:buChar char="§"/>
            </a:pPr>
            <a:r>
              <a:rPr lang="ko-KR" altLang="en-US" sz="1950" dirty="0">
                <a:latin typeface="나눔바른고딕" pitchFamily="50" charset="-127"/>
                <a:ea typeface="나눔바른고딕" pitchFamily="50" charset="-127"/>
              </a:rPr>
              <a:t>특징</a:t>
            </a:r>
            <a:endParaRPr lang="en-US" altLang="ko-KR" sz="195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PyTorch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기반</a:t>
            </a:r>
            <a:b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다양한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Object Detection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알고리즘 제공</a:t>
            </a:r>
            <a:b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방대한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Pre-trained Model Zoo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제공</a:t>
            </a:r>
            <a:b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이를 활용할 수 있는 쉬운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API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환경을 제공</a:t>
            </a:r>
            <a:b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- Custom Dataset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 맞는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Dataset loader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설정과 </a:t>
            </a: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   사용이 쉬움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A20130-7C66-4F10-A0D9-41AD66D9C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https://user-images.githubusercontent.com/1381301/66535560-d3422200-eace-11e9-9123-5535d469db19.png">
            <a:extLst>
              <a:ext uri="{FF2B5EF4-FFF2-40B4-BE49-F238E27FC236}">
                <a16:creationId xmlns:a16="http://schemas.microsoft.com/office/drawing/2014/main" xmlns="" id="{4F5140B9-4505-433A-9BC6-ADE6F6756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84" y="2433259"/>
            <a:ext cx="3302014" cy="207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86ADA6-233D-4D42-94BA-37C6335A2A9C}"/>
              </a:ext>
            </a:extLst>
          </p:cNvPr>
          <p:cNvSpPr txBox="1"/>
          <p:nvPr/>
        </p:nvSpPr>
        <p:spPr>
          <a:xfrm>
            <a:off x="5658531" y="4595601"/>
            <a:ext cx="34141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i="1" dirty="0">
                <a:latin typeface="나눔바른고딕" pitchFamily="50" charset="-127"/>
                <a:ea typeface="나눔바른고딕" pitchFamily="50" charset="-127"/>
              </a:rPr>
              <a:t>그림</a:t>
            </a:r>
            <a:r>
              <a:rPr lang="en-US" altLang="ko-KR" sz="1300" i="1" dirty="0">
                <a:latin typeface="나눔바른고딕" pitchFamily="50" charset="-127"/>
                <a:ea typeface="나눔바른고딕" pitchFamily="50" charset="-127"/>
              </a:rPr>
              <a:t>. Detectron2</a:t>
            </a:r>
            <a:r>
              <a:rPr lang="ko-KR" altLang="en-US" sz="1300" i="1" dirty="0">
                <a:latin typeface="나눔바른고딕" pitchFamily="50" charset="-127"/>
                <a:ea typeface="나눔바른고딕" pitchFamily="50" charset="-127"/>
              </a:rPr>
              <a:t>를 이용한 객체 탐지  예시</a:t>
            </a:r>
            <a:endParaRPr lang="ko-KR" altLang="en-US" sz="13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개요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04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F41AD63-9545-4774-8FAC-BBEC5884B1B2}"/>
              </a:ext>
            </a:extLst>
          </p:cNvPr>
          <p:cNvSpPr/>
          <p:nvPr/>
        </p:nvSpPr>
        <p:spPr>
          <a:xfrm>
            <a:off x="1163527" y="1871114"/>
            <a:ext cx="5419401" cy="4219689"/>
          </a:xfrm>
          <a:prstGeom prst="rect">
            <a:avLst/>
          </a:prstGeom>
        </p:spPr>
        <p:txBody>
          <a:bodyPr wrap="square" lIns="87171" tIns="43585" rIns="87171" bIns="43585">
            <a:no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r>
              <a:rPr lang="en-US" altLang="ko-KR" sz="1950" dirty="0">
                <a:latin typeface="나눔바른고딕" pitchFamily="50" charset="-127"/>
                <a:ea typeface="나눔바른고딕" pitchFamily="50" charset="-127"/>
              </a:rPr>
              <a:t>Detectron2 training speed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6AF0DF7-9331-4785-BA99-AF4531512F5D}"/>
              </a:ext>
            </a:extLst>
          </p:cNvPr>
          <p:cNvGrpSpPr/>
          <p:nvPr/>
        </p:nvGrpSpPr>
        <p:grpSpPr>
          <a:xfrm>
            <a:off x="1527175" y="2311899"/>
            <a:ext cx="6851650" cy="3338116"/>
            <a:chOff x="736600" y="2356552"/>
            <a:chExt cx="8432800" cy="410845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xmlns="" id="{E842640B-97D6-43C5-B907-2574991EE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0" y="2356552"/>
              <a:ext cx="8432800" cy="410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08722F4C-66AF-4C4C-AD19-FF5CCB71BF4D}"/>
                </a:ext>
              </a:extLst>
            </p:cNvPr>
            <p:cNvSpPr/>
            <p:nvPr/>
          </p:nvSpPr>
          <p:spPr>
            <a:xfrm>
              <a:off x="7700211" y="2603356"/>
              <a:ext cx="1328286" cy="3758944"/>
            </a:xfrm>
            <a:prstGeom prst="rect">
              <a:avLst/>
            </a:prstGeom>
            <a:solidFill>
              <a:srgbClr val="FFFF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개요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4188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Google Shape;284;p14"/>
          <p:cNvSpPr/>
          <p:nvPr/>
        </p:nvSpPr>
        <p:spPr>
          <a:xfrm>
            <a:off x="1135408" y="2120022"/>
            <a:ext cx="3477338" cy="36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161" tIns="43570" rIns="87161" bIns="43570" anchor="t" anchorCtr="0">
            <a:noAutofit/>
          </a:bodyPr>
          <a:lstStyle/>
          <a:p>
            <a:pPr marL="326888" indent="-326888"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altLang="ko-KR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detecto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‘core’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모듈을 사용해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custom dataset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을 구성하고 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transfer learning 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으로 모델 학습</a:t>
            </a:r>
          </a:p>
          <a:p>
            <a:pPr marL="326888" indent="-326888"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식재료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분류가 끝나면 클래스마다 예측 확률</a:t>
            </a:r>
            <a:r>
              <a:rPr lang="en-US" altLang="ko-KR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(score)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을 출력해볼 수 있어 모델 성능 판별 가능</a:t>
            </a:r>
          </a:p>
          <a:p>
            <a:pPr marL="326888" indent="-326888"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웹 서비스에 </a:t>
            </a:r>
            <a:r>
              <a:rPr lang="ko-KR" altLang="en-US" sz="1463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적용시</a:t>
            </a:r>
            <a:r>
              <a:rPr lang="ko-KR" altLang="en-US" sz="1463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인식이 잘 되는 물체만 출력할 수 있도록 활용 가능</a:t>
            </a:r>
            <a:endParaRPr sz="1706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35" y="962311"/>
            <a:ext cx="2597488" cy="76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746" y="4002723"/>
            <a:ext cx="3201651" cy="186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 descr="C:\Users\ahyz0\Downloads\KakaoTalk_20200428_15240105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627" y="1897137"/>
            <a:ext cx="2873597" cy="22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48984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Google Shape;295;p15"/>
          <p:cNvSpPr/>
          <p:nvPr/>
        </p:nvSpPr>
        <p:spPr>
          <a:xfrm>
            <a:off x="1191242" y="1891712"/>
            <a:ext cx="4847291" cy="431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161" tIns="43570" rIns="87161" bIns="43570" anchor="t" anchorCtr="0">
            <a:spAutoFit/>
          </a:bodyPr>
          <a:lstStyle/>
          <a:p>
            <a:pPr marL="326888" indent="-326888"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n-US" altLang="ko-KR" sz="1950" dirty="0" err="1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Detecto</a:t>
            </a:r>
            <a:r>
              <a:rPr lang="en-US" altLang="ko-KR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</a:t>
            </a:r>
            <a:r>
              <a:rPr lang="ko-KR" altLang="en-US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데이터 학습</a:t>
            </a:r>
            <a:r>
              <a:rPr lang="en-US" altLang="ko-KR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 </a:t>
            </a:r>
            <a:r>
              <a:rPr lang="ko-KR" altLang="en-US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시 </a:t>
            </a:r>
            <a:r>
              <a:rPr lang="en-US" altLang="ko-KR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validation </a:t>
            </a:r>
            <a:r>
              <a:rPr lang="ko-KR" altLang="en-US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데이터로 모델 </a:t>
            </a:r>
            <a:r>
              <a:rPr lang="en-US" altLang="ko-KR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loss</a:t>
            </a:r>
            <a:r>
              <a:rPr lang="ko-KR" altLang="en-US" sz="195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를 확인</a:t>
            </a:r>
            <a:endParaRPr sz="1950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  <a:p>
            <a:pPr marL="464344" lvl="1">
              <a:lnSpc>
                <a:spcPct val="115000"/>
              </a:lnSpc>
              <a:buClr>
                <a:srgbClr val="333333"/>
              </a:buClr>
              <a:buSzPts val="1800"/>
            </a:pP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학습 과정을 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loss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와 함께 시각화 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빠른 기간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구간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내에 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loss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값이 일정해지는 것을 확인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이를 통해 빠른 학습 속도에 비해 학습 데이터수가 적어 손실이 더 이상 줄어드는 것은 어려워 보임</a:t>
            </a:r>
          </a:p>
          <a:p>
            <a:pPr marL="464344" lvl="1">
              <a:lnSpc>
                <a:spcPct val="115000"/>
              </a:lnSpc>
              <a:buClr>
                <a:srgbClr val="333333"/>
              </a:buClr>
              <a:buSzPts val="1800"/>
            </a:pP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데이터 </a:t>
            </a:r>
            <a:r>
              <a:rPr lang="ko-KR" altLang="en-US" sz="1463" dirty="0" err="1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크롤러를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 생성해 수집한 데이터를 추가할수록 객체를 인식하는 성능이 향상된다는 점이 보였음 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lang="ko-KR" altLang="en-US" sz="1463" dirty="0" err="1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예측후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 반환되는 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score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변수를 통해 성능 예측</a:t>
            </a:r>
          </a:p>
          <a:p>
            <a:pPr marL="464344" lvl="1">
              <a:lnSpc>
                <a:spcPct val="115000"/>
              </a:lnSpc>
              <a:buClr>
                <a:srgbClr val="333333"/>
              </a:buClr>
              <a:buSzPts val="1800"/>
            </a:pP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비교적 최근에 배포된 간단한 구조의 모델이다 보니 </a:t>
            </a:r>
            <a:r>
              <a:rPr lang="ko-KR" altLang="en-US" sz="1463" dirty="0" err="1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하이퍼파라미터를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63" dirty="0" err="1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튜닝하여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 모델의 성능을 높이는 과정에서 모델의 한계가 보여짐 </a:t>
            </a:r>
            <a:endParaRPr lang="en-US" altLang="ko-KR" sz="1463" dirty="0">
              <a:solidFill>
                <a:srgbClr val="33333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464344" lvl="1">
              <a:lnSpc>
                <a:spcPct val="115000"/>
              </a:lnSpc>
              <a:buClr>
                <a:srgbClr val="333333"/>
              </a:buClr>
              <a:buSzPts val="1800"/>
            </a:pP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모델 </a:t>
            </a:r>
            <a:r>
              <a:rPr lang="ko-KR" altLang="en-US" sz="1463" dirty="0" err="1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평가시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 사용할 수 있는 평가 지표가 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validation 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데이터를 통한 </a:t>
            </a:r>
            <a:r>
              <a:rPr lang="en-US" altLang="ko-KR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loss</a:t>
            </a:r>
            <a:r>
              <a:rPr lang="ko-KR" altLang="en-US" sz="1463" dirty="0">
                <a:solidFill>
                  <a:srgbClr val="333333"/>
                </a:solidFill>
                <a:latin typeface="나눔바른고딕" pitchFamily="50" charset="-127"/>
                <a:ea typeface="나눔바른고딕" pitchFamily="50" charset="-127"/>
              </a:rPr>
              <a:t>값 출력뿐이어서 모델에 대한 정확한 평가를 내리기 어려움</a:t>
            </a:r>
            <a:endParaRPr sz="1463" dirty="0">
              <a:solidFill>
                <a:schemeClr val="dk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122" name="Picture 2" descr="C:\Users\ahyz0\Downloads\loss-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338" y="2847904"/>
            <a:ext cx="2860570" cy="209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35" y="962311"/>
            <a:ext cx="2597488" cy="76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72430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2" y="1868941"/>
            <a:ext cx="4991426" cy="388103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r>
              <a:rPr lang="en-US" altLang="ko-KR" sz="1950" dirty="0">
                <a:latin typeface="나눔바른고딕" pitchFamily="50" charset="-127"/>
                <a:ea typeface="나눔바른고딕" pitchFamily="50" charset="-127"/>
              </a:rPr>
              <a:t>Detectron2 Baseline </a:t>
            </a:r>
            <a:r>
              <a:rPr lang="ko-KR" altLang="en-US" sz="1950" dirty="0">
                <a:latin typeface="나눔바른고딕" pitchFamily="50" charset="-127"/>
                <a:ea typeface="나눔바른고딕" pitchFamily="50" charset="-127"/>
              </a:rPr>
              <a:t>선택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238943" y="2270864"/>
            <a:ext cx="4626436" cy="3592596"/>
            <a:chOff x="3744697" y="1747760"/>
            <a:chExt cx="6023538" cy="467749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697" y="1747760"/>
              <a:ext cx="6023538" cy="4677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3812566" y="3884182"/>
              <a:ext cx="5880565" cy="293180"/>
            </a:xfrm>
            <a:prstGeom prst="rect">
              <a:avLst/>
            </a:prstGeom>
            <a:solidFill>
              <a:srgbClr val="FFFF00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75542" y="2271894"/>
            <a:ext cx="2495712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Object Detection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모델의 정확도 지표인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AP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와 학습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추론 속도 지표를 고려하여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R50-FPN-1x baseline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을 선택하여 모델을 학습하였습니다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17416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850" y="1639923"/>
            <a:ext cx="6483217" cy="106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Font typeface="Wingdings" pitchFamily="2" charset="2"/>
              <a:buChar char="§"/>
            </a:pPr>
            <a:r>
              <a:rPr lang="en-US" altLang="ko-KR" sz="1950" dirty="0">
                <a:latin typeface="나눔바른고딕" pitchFamily="50" charset="-127"/>
                <a:ea typeface="나눔바른고딕" pitchFamily="50" charset="-127"/>
              </a:rPr>
              <a:t>Dataset </a:t>
            </a:r>
            <a:r>
              <a:rPr lang="ko-KR" altLang="en-US" sz="1950" dirty="0">
                <a:latin typeface="나눔바른고딕" pitchFamily="50" charset="-127"/>
                <a:ea typeface="나눔바른고딕" pitchFamily="50" charset="-127"/>
              </a:rPr>
              <a:t>구성</a:t>
            </a:r>
            <a:r>
              <a:rPr lang="en-US" altLang="ko-KR" sz="1950" dirty="0">
                <a:latin typeface="나눔바른고딕" pitchFamily="50" charset="-127"/>
                <a:ea typeface="나눔바른고딕" pitchFamily="50" charset="-127"/>
              </a:rPr>
              <a:t>(Pascal VOC -&gt; COCO Data format)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COCO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Dataformat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 맞추어 데이터이미지와 라벨을 구성하면 </a:t>
            </a:r>
            <a:r>
              <a:rPr lang="ko-KR" altLang="en-US" sz="1463" dirty="0" err="1">
                <a:latin typeface="나눔바른고딕" pitchFamily="50" charset="-127"/>
                <a:ea typeface="나눔바른고딕" pitchFamily="50" charset="-127"/>
              </a:rPr>
              <a:t>데이터셋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등록이 </a:t>
            </a: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간편하기 때문에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format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을 변환하였습니다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1900" y="2582700"/>
            <a:ext cx="2132250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${DATASET_ROOT}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-- train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|-- </a:t>
            </a:r>
            <a:r>
              <a:rPr lang="en-US" altLang="ko-KR" sz="1300" dirty="0" err="1">
                <a:latin typeface="나눔바른고딕" pitchFamily="50" charset="-127"/>
                <a:ea typeface="나눔바른고딕" pitchFamily="50" charset="-127"/>
              </a:rPr>
              <a:t>train_images</a:t>
            </a:r>
            <a:endParaRPr lang="en-US" altLang="ko-KR" sz="13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|-- 0000001.jpg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|-- 0000002.jpg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|-- 0000003.jpg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|-- 0000004.jpg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...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|-- </a:t>
            </a:r>
            <a:r>
              <a:rPr lang="en-US" altLang="ko-KR" sz="1300" dirty="0" err="1">
                <a:latin typeface="나눔바른고딕" pitchFamily="50" charset="-127"/>
                <a:ea typeface="나눔바른고딕" pitchFamily="50" charset="-127"/>
              </a:rPr>
              <a:t>output_train.json</a:t>
            </a:r>
            <a:endParaRPr lang="en-US" altLang="ko-KR" sz="13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-- </a:t>
            </a:r>
            <a:r>
              <a:rPr lang="en-US" altLang="ko-KR" sz="1300" dirty="0" err="1">
                <a:latin typeface="나눔바른고딕" pitchFamily="50" charset="-127"/>
                <a:ea typeface="나눔바른고딕" pitchFamily="50" charset="-127"/>
              </a:rPr>
              <a:t>val</a:t>
            </a:r>
            <a:endParaRPr lang="en-US" altLang="ko-KR" sz="13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|-- </a:t>
            </a:r>
            <a:r>
              <a:rPr lang="en-US" altLang="ko-KR" sz="1300" dirty="0" err="1">
                <a:latin typeface="나눔바른고딕" pitchFamily="50" charset="-127"/>
                <a:ea typeface="나눔바른고딕" pitchFamily="50" charset="-127"/>
              </a:rPr>
              <a:t>validation_images</a:t>
            </a:r>
            <a:endParaRPr lang="en-US" altLang="ko-KR" sz="13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val_0000001.jpg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val_0000002.jpg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val_0000003.jpg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val_0000004.jpg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   |-- ...</a:t>
            </a:r>
          </a:p>
          <a:p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     |-- </a:t>
            </a:r>
            <a:r>
              <a:rPr lang="en-US" altLang="ko-KR" sz="1300" dirty="0" err="1">
                <a:latin typeface="나눔바른고딕" pitchFamily="50" charset="-127"/>
                <a:ea typeface="나눔바른고딕" pitchFamily="50" charset="-127"/>
              </a:rPr>
              <a:t>output_val.json</a:t>
            </a:r>
            <a:endParaRPr lang="en-US" altLang="ko-KR" sz="13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" t="536" r="40418" b="48634"/>
          <a:stretch/>
        </p:blipFill>
        <p:spPr bwMode="auto">
          <a:xfrm>
            <a:off x="1132024" y="3062311"/>
            <a:ext cx="3498005" cy="299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86" y="3491166"/>
            <a:ext cx="2420450" cy="2567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67251" y="2707716"/>
            <a:ext cx="5629801" cy="267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38" dirty="0">
                <a:latin typeface="나눔바른고딕" pitchFamily="50" charset="-127"/>
                <a:ea typeface="나눔바른고딕" pitchFamily="50" charset="-127"/>
              </a:rPr>
              <a:t>* </a:t>
            </a:r>
            <a:r>
              <a:rPr lang="ko-KR" altLang="en-US" sz="1138" dirty="0">
                <a:latin typeface="나눔바른고딕" pitchFamily="50" charset="-127"/>
                <a:ea typeface="나눔바른고딕" pitchFamily="50" charset="-127"/>
              </a:rPr>
              <a:t>데이터 포맷 변경에 사용한 코드 출처</a:t>
            </a:r>
            <a:r>
              <a:rPr lang="en-US" altLang="ko-KR" sz="1138" dirty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1138" dirty="0">
                <a:latin typeface="나눔바른고딕" pitchFamily="50" charset="-127"/>
                <a:ea typeface="나눔바른고딕" pitchFamily="50" charset="-127"/>
                <a:hlinkClick r:id="rId4"/>
              </a:rPr>
              <a:t>https://github.com/yukkyo/voc2coco</a:t>
            </a:r>
            <a:endParaRPr lang="ko-KR" altLang="en-US" sz="1138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1751" y="2368287"/>
            <a:ext cx="148470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1300" b="1" dirty="0" err="1">
                <a:latin typeface="나눔바른고딕" pitchFamily="50" charset="-127"/>
                <a:ea typeface="나눔바른고딕" pitchFamily="50" charset="-127"/>
              </a:rPr>
              <a:t>데이터셋</a:t>
            </a:r>
            <a:r>
              <a:rPr lang="ko-KR" altLang="en-US" sz="1300" b="1" dirty="0">
                <a:latin typeface="나눔바른고딕" pitchFamily="50" charset="-127"/>
                <a:ea typeface="나눔바른고딕" pitchFamily="50" charset="-127"/>
              </a:rPr>
              <a:t> 구성</a:t>
            </a:r>
            <a:r>
              <a:rPr lang="en-US" altLang="ko-KR" sz="1300" b="1" dirty="0"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sz="13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8346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3" y="2043129"/>
            <a:ext cx="5322451" cy="1063481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r>
              <a:rPr lang="ko-KR" altLang="en-US" sz="1950" dirty="0">
                <a:latin typeface="나눔바른고딕" pitchFamily="50" charset="-127"/>
                <a:ea typeface="나눔바른고딕" pitchFamily="50" charset="-127"/>
              </a:rPr>
              <a:t>데이터 셋 불러오기</a:t>
            </a:r>
            <a:endParaRPr lang="en-US" altLang="ko-KR" sz="195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학습에 사용할 </a:t>
            </a:r>
            <a:r>
              <a:rPr lang="ko-KR" altLang="en-US" sz="1463" dirty="0" err="1">
                <a:latin typeface="나눔바른고딕" pitchFamily="50" charset="-127"/>
                <a:ea typeface="나눔바른고딕" pitchFamily="50" charset="-127"/>
              </a:rPr>
              <a:t>데이터셋을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생성하기 위해 데이터 셋을 식별할 이름과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이미지폴더 경로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이미지라벨 경로를 지정해줍니다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ko-KR" altLang="en-US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325" y="3059480"/>
            <a:ext cx="6772498" cy="269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54751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3" y="1886283"/>
            <a:ext cx="6296541" cy="1063481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r>
              <a:rPr lang="en-US" altLang="ko-KR" sz="1950" dirty="0" err="1">
                <a:latin typeface="나눔바른고딕" pitchFamily="50" charset="-127"/>
                <a:ea typeface="나눔바른고딕" pitchFamily="50" charset="-127"/>
              </a:rPr>
              <a:t>Config</a:t>
            </a:r>
            <a:endParaRPr lang="en-US" altLang="ko-KR" sz="195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모델 학습을 위해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config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지정해줍니다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Detectron2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에서 제공하는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config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파일을 불러온 뒤 사용환경과 목적에 맞게 추가로 </a:t>
            </a:r>
            <a:r>
              <a:rPr lang="ko-KR" altLang="en-US" sz="1463" dirty="0" err="1">
                <a:latin typeface="나눔바른고딕" pitchFamily="50" charset="-127"/>
                <a:ea typeface="나눔바른고딕" pitchFamily="50" charset="-127"/>
              </a:rPr>
              <a:t>파라미터를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설정해주었습니다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411" y="3071688"/>
            <a:ext cx="5103131" cy="2576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352" y="2949573"/>
            <a:ext cx="2104061" cy="282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3315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2" y="1886285"/>
            <a:ext cx="4991426" cy="838355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r>
              <a:rPr lang="en-US" altLang="ko-KR" sz="1950" dirty="0">
                <a:latin typeface="나눔바른고딕" pitchFamily="50" charset="-127"/>
                <a:ea typeface="나눔바른고딕" pitchFamily="50" charset="-127"/>
              </a:rPr>
              <a:t>Prepare custom </a:t>
            </a:r>
            <a:r>
              <a:rPr lang="en-US" altLang="ko-KR" sz="1950" dirty="0" err="1">
                <a:latin typeface="나눔바른고딕" pitchFamily="50" charset="-127"/>
                <a:ea typeface="나눔바른고딕" pitchFamily="50" charset="-127"/>
              </a:rPr>
              <a:t>Dataloader</a:t>
            </a:r>
            <a:endParaRPr lang="en-US" altLang="ko-KR" sz="195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데이터에 맞게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Dataloader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customizing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하기 위해서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DatasetMapper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새로 정의하여 사용함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254" y="2723878"/>
            <a:ext cx="4809950" cy="3041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66657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1069785" y="2923325"/>
            <a:ext cx="7766430" cy="1011351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 algn="ctr"/>
            <a:r>
              <a:rPr lang="en-US" altLang="ko-KR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en-US" altLang="ko-KR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</a:t>
            </a:r>
            <a:r>
              <a:rPr lang="ko-KR" altLang="en-US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배경</a:t>
            </a:r>
            <a:endParaRPr lang="en-US" altLang="ko-KR" sz="60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2" y="1894539"/>
            <a:ext cx="7361966" cy="1513733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r>
              <a:rPr lang="en-US" altLang="ko-KR" sz="1950" dirty="0">
                <a:latin typeface="나눔바른고딕" pitchFamily="50" charset="-127"/>
                <a:ea typeface="나눔바른고딕" pitchFamily="50" charset="-127"/>
              </a:rPr>
              <a:t>Prepare custom </a:t>
            </a:r>
            <a:r>
              <a:rPr lang="en-US" altLang="ko-KR" sz="1950" dirty="0" err="1">
                <a:latin typeface="나눔바른고딕" pitchFamily="50" charset="-127"/>
                <a:ea typeface="나눔바른고딕" pitchFamily="50" charset="-127"/>
              </a:rPr>
              <a:t>dataloader</a:t>
            </a:r>
            <a:endParaRPr lang="en-US" altLang="ko-KR" sz="195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학습에 사용할 이미지의 수가 적은 편이기 때문에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image augmentation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은 필수였습니다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해서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Detectron2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에서 제공하는 여러 다양한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transform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함수를 사용해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image augmentation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을 꾀하였습니다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ko-KR" altLang="en-US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610" y="3012122"/>
            <a:ext cx="6201898" cy="284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07863" y="4269463"/>
            <a:ext cx="6029644" cy="158547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25310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2" y="1853989"/>
            <a:ext cx="7361966" cy="1063481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r>
              <a:rPr lang="ko-KR" altLang="en-US" sz="1950" dirty="0">
                <a:latin typeface="나눔바른고딕" pitchFamily="50" charset="-127"/>
                <a:ea typeface="나눔바른고딕" pitchFamily="50" charset="-127"/>
              </a:rPr>
              <a:t>모델 학습</a:t>
            </a:r>
            <a:endParaRPr lang="en-US" altLang="ko-KR" sz="195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Customizing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한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Dataloader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사용하기 위해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DefalutTrainer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상속받아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Custom_Trainer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생성합니다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Trainer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내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Dataloader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함수에서 이전에 생성한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Custom_DatasetMapper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통해 데이터를 불러오는 것을 확인할 수 있습니다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077" y="2917277"/>
            <a:ext cx="4710297" cy="299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83796" y="2970160"/>
            <a:ext cx="2361799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이전에 지정한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Config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값을 참고하여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Trainer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가 학습을 진행합니다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3404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1" y="1906296"/>
            <a:ext cx="7148544" cy="1963984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r>
              <a:rPr lang="en-US" altLang="ko-KR" sz="1950" dirty="0">
                <a:latin typeface="나눔바른고딕" pitchFamily="50" charset="-127"/>
                <a:ea typeface="나눔바른고딕" pitchFamily="50" charset="-127"/>
              </a:rPr>
              <a:t>Inference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Inference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위한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MetaData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와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학습된 모델의 가중치를 통해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predictor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생성합니다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Predictor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threshhold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값은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0.7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로 설정합니다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이는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predictor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가 예측한 결과의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score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값이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0.7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이상일 경우에만 결과를 출력합니다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26889" indent="-326889">
              <a:buFont typeface="Wingdings" panose="05000000000000000000" pitchFamily="2" charset="2"/>
              <a:buChar char="§"/>
            </a:pP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538" y="2934133"/>
            <a:ext cx="5354879" cy="294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394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2" y="1919305"/>
            <a:ext cx="7361966" cy="1738858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marL="326889" indent="-326889">
              <a:buFont typeface="Wingdings" panose="05000000000000000000" pitchFamily="2" charset="2"/>
              <a:buChar char="§"/>
            </a:pPr>
            <a:r>
              <a:rPr lang="en-US" altLang="ko-KR" sz="1950" dirty="0">
                <a:latin typeface="나눔바른고딕" pitchFamily="50" charset="-127"/>
                <a:ea typeface="나눔바른고딕" pitchFamily="50" charset="-127"/>
              </a:rPr>
              <a:t>Visualize predicted image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Detectron2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에서 제공하는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visualize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모듈을 이용하여 예측한 결과를 이미지로 출력합니다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오른쪽은 예시 이미지 중 하나 입니다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  <a:b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양파와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감자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고추를 감지한 모습을 확인할 수</a:t>
            </a: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있습니다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26889" indent="-326889">
              <a:buFont typeface="Wingdings" panose="05000000000000000000" pitchFamily="2" charset="2"/>
              <a:buChar char="§"/>
            </a:pP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879" y="3738564"/>
            <a:ext cx="4016340" cy="213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71" y="2558097"/>
            <a:ext cx="3048119" cy="3312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98" y="1095474"/>
            <a:ext cx="2814099" cy="49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선정 및 분석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27873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4" y="2847824"/>
            <a:ext cx="7148543" cy="2189109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r>
              <a:rPr lang="en-US" altLang="ko-KR" sz="1950" b="1" dirty="0">
                <a:latin typeface="나눔바른고딕" pitchFamily="50" charset="-127"/>
                <a:ea typeface="나눔바른고딕" pitchFamily="50" charset="-127"/>
              </a:rPr>
              <a:t>Evaluating Object Detection Models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1463" b="1" dirty="0">
                <a:latin typeface="나눔바른고딕" pitchFamily="50" charset="-127"/>
                <a:ea typeface="나눔바른고딕" pitchFamily="50" charset="-127"/>
              </a:rPr>
              <a:t>1) </a:t>
            </a:r>
            <a:r>
              <a:rPr lang="en-US" altLang="ko-KR" sz="1463" b="1" dirty="0" err="1">
                <a:latin typeface="나눔바른고딕" pitchFamily="50" charset="-127"/>
                <a:ea typeface="나눔바른고딕" pitchFamily="50" charset="-127"/>
              </a:rPr>
              <a:t>IoU</a:t>
            </a:r>
            <a:r>
              <a:rPr lang="en-US" altLang="ko-KR" sz="1463" b="1" dirty="0">
                <a:latin typeface="나눔바른고딕" pitchFamily="50" charset="-127"/>
                <a:ea typeface="나눔바른고딕" pitchFamily="50" charset="-127"/>
              </a:rPr>
              <a:t>(Intersection over Union)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Object Detection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Bounding Box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얼마나 잘 예측하였는지는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IoU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라는 지표를 통해 측정하게 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모델이 예측한 결과와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GT,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두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Box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간의 교집합과 합집합을 통해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IoU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측정합니다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 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IoU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는 교집합이 없는 경우에는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0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의 값을 가지며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GT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와 모델이 예측한 결과가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100%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일치하는 경우에는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의 값을 가집니다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일반적으로 </a:t>
            </a:r>
            <a:r>
              <a:rPr lang="en-US" altLang="ko-KR" sz="1463" dirty="0" err="1">
                <a:latin typeface="나눔바른고딕" pitchFamily="50" charset="-127"/>
                <a:ea typeface="나눔바른고딕" pitchFamily="50" charset="-127"/>
              </a:rPr>
              <a:t>IoU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0.5(threshold)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넘으면 정답이라고 생각하며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대표적인 </a:t>
            </a:r>
            <a:r>
              <a:rPr lang="ko-KR" altLang="en-US" sz="1463" dirty="0" err="1">
                <a:latin typeface="나눔바른고딕" pitchFamily="50" charset="-127"/>
                <a:ea typeface="나눔바른고딕" pitchFamily="50" charset="-127"/>
              </a:rPr>
              <a:t>데이터셋들마다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약간씩 다른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threshold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사용하기도 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26" name="Picture 2" descr="https://t1.daumcdn.net/cfile/tistory/993477505D14A25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67" y="4944752"/>
            <a:ext cx="2081808" cy="16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994889425D14A358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169" y="4944752"/>
            <a:ext cx="3544491" cy="114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10170" y="6256023"/>
            <a:ext cx="22204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i="1" dirty="0"/>
              <a:t>그림</a:t>
            </a:r>
            <a:r>
              <a:rPr lang="en-US" altLang="ko-KR" sz="1300" i="1" dirty="0"/>
              <a:t>. </a:t>
            </a:r>
            <a:r>
              <a:rPr lang="en-US" altLang="ko-KR" sz="1300" i="1" dirty="0" err="1"/>
              <a:t>IoU</a:t>
            </a:r>
            <a:r>
              <a:rPr lang="en-US" altLang="ko-KR" sz="1300" i="1" dirty="0"/>
              <a:t> </a:t>
            </a:r>
            <a:r>
              <a:rPr lang="ko-KR" altLang="en-US" sz="1300" i="1" dirty="0"/>
              <a:t>공식과 계산 예시</a:t>
            </a:r>
            <a:endParaRPr lang="ko-KR" altLang="en-US" sz="13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3" y="1466677"/>
            <a:ext cx="5553156" cy="1363563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r>
              <a:rPr lang="en-US" altLang="ko-KR" sz="1950" b="1" dirty="0">
                <a:latin typeface="나눔바른고딕" pitchFamily="50" charset="-127"/>
                <a:ea typeface="나눔바른고딕" pitchFamily="50" charset="-127"/>
              </a:rPr>
              <a:t>Detectron2 </a:t>
            </a:r>
            <a:r>
              <a:rPr lang="ko-KR" altLang="en-US" sz="1950" b="1" dirty="0">
                <a:latin typeface="나눔바른고딕" pitchFamily="50" charset="-127"/>
                <a:ea typeface="나눔바른고딕" pitchFamily="50" charset="-127"/>
              </a:rPr>
              <a:t>모델 개선 과정</a:t>
            </a:r>
            <a:endParaRPr lang="en-US" altLang="ko-KR" sz="1950" b="1" dirty="0">
              <a:latin typeface="나눔바른고딕" pitchFamily="50" charset="-127"/>
              <a:ea typeface="나눔바른고딕" pitchFamily="50" charset="-127"/>
            </a:endParaRPr>
          </a:p>
          <a:p>
            <a:pPr marL="326889" indent="-326889">
              <a:buFont typeface="Wingdings" panose="05000000000000000000" pitchFamily="2" charset="2"/>
              <a:buChar char="§"/>
            </a:pPr>
            <a:endParaRPr lang="en-US" altLang="ko-KR" sz="195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63" b="1" dirty="0">
                <a:latin typeface="나눔바른고딕" pitchFamily="50" charset="-127"/>
                <a:ea typeface="나눔바른고딕" pitchFamily="50" charset="-127"/>
              </a:rPr>
              <a:t>  -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Train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 이미지 추가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(1780 &gt; 2900)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  - Detectron2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에서 제공하는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image augmentation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옵션 추가설정</a:t>
            </a: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  - Batch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수 조정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학습속도 개선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)</a:t>
            </a: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4.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평가 및 개선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1755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2" y="2438983"/>
            <a:ext cx="3637127" cy="1889027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r>
              <a:rPr lang="en-US" altLang="ko-KR" sz="1463" b="1" dirty="0">
                <a:latin typeface="나눔바른고딕" pitchFamily="50" charset="-127"/>
                <a:ea typeface="나눔바른고딕" pitchFamily="50" charset="-127"/>
              </a:rPr>
              <a:t>2) AP (Average Precision), </a:t>
            </a:r>
            <a:r>
              <a:rPr lang="en-US" altLang="ko-KR" sz="1463" b="1" dirty="0" err="1">
                <a:latin typeface="나눔바른고딕" pitchFamily="50" charset="-127"/>
                <a:ea typeface="나눔바른고딕" pitchFamily="50" charset="-127"/>
              </a:rPr>
              <a:t>mAP</a:t>
            </a:r>
            <a:r>
              <a:rPr lang="en-US" altLang="ko-KR" sz="1463" b="1" dirty="0">
                <a:latin typeface="나눔바른고딕" pitchFamily="50" charset="-127"/>
                <a:ea typeface="나눔바른고딕" pitchFamily="50" charset="-127"/>
              </a:rPr>
              <a:t> (mean Average Precision)</a:t>
            </a:r>
          </a:p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11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가지의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Recall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값에 따른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Precision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값들의 평균이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AP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의미하며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하나의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Class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마다 하나의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AP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값을 계산할 수 있습니다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전체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Class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 대해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AP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계산하여 평균을 낸 값이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mean Average Precision,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이하 </a:t>
            </a:r>
            <a:r>
              <a:rPr lang="en-US" altLang="ko-KR" sz="1463" b="1" dirty="0" err="1">
                <a:latin typeface="나눔바른고딕" pitchFamily="50" charset="-127"/>
                <a:ea typeface="나눔바른고딕" pitchFamily="50" charset="-127"/>
              </a:rPr>
              <a:t>mAP</a:t>
            </a:r>
            <a:r>
              <a:rPr lang="en-US" altLang="ko-KR" sz="1463" b="1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입니다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2050" name="Picture 2" descr="Object detection, deep learning, and R-CNNs - ppt video online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34" y="2393832"/>
            <a:ext cx="3590360" cy="26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3889" y="1919747"/>
            <a:ext cx="4486677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50" b="1" dirty="0">
                <a:latin typeface="나눔바른고딕" pitchFamily="50" charset="-127"/>
                <a:ea typeface="나눔바른고딕" pitchFamily="50" charset="-127"/>
              </a:rPr>
              <a:t>Evaluating Object Detection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656" y="5141427"/>
            <a:ext cx="28336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i="1" dirty="0">
                <a:latin typeface="나눔바른고딕" pitchFamily="50" charset="-127"/>
                <a:ea typeface="나눔바른고딕" pitchFamily="50" charset="-127"/>
              </a:rPr>
              <a:t>그림</a:t>
            </a:r>
            <a:r>
              <a:rPr lang="en-US" altLang="ko-KR" sz="1300" i="1" dirty="0">
                <a:latin typeface="나눔바른고딕" pitchFamily="50" charset="-127"/>
                <a:ea typeface="나눔바른고딕" pitchFamily="50" charset="-127"/>
              </a:rPr>
              <a:t>1. Average Precision </a:t>
            </a:r>
            <a:r>
              <a:rPr lang="ko-KR" altLang="en-US" sz="1300" i="1" dirty="0">
                <a:latin typeface="나눔바른고딕" pitchFamily="50" charset="-127"/>
                <a:ea typeface="나눔바른고딕" pitchFamily="50" charset="-127"/>
              </a:rPr>
              <a:t>계산 방법</a:t>
            </a:r>
            <a:endParaRPr lang="ko-KR" altLang="en-US" sz="13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4.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평가 및 개선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71552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3" y="1860223"/>
            <a:ext cx="5553156" cy="738199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r>
              <a:rPr lang="en-US" altLang="ko-KR" sz="1950" b="1" dirty="0">
                <a:latin typeface="나눔바른고딕" pitchFamily="50" charset="-127"/>
                <a:ea typeface="나눔바른고딕" pitchFamily="50" charset="-127"/>
              </a:rPr>
              <a:t>Evaluating Object Detection Models</a:t>
            </a:r>
          </a:p>
          <a:p>
            <a:r>
              <a:rPr lang="en-US" altLang="ko-KR" sz="2275" b="1" dirty="0">
                <a:latin typeface="나눔바른고딕" pitchFamily="50" charset="-127"/>
                <a:ea typeface="나눔바른고딕" pitchFamily="50" charset="-127"/>
              </a:rPr>
              <a:t>  </a:t>
            </a:r>
            <a:endParaRPr lang="en-US" altLang="ko-KR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55" y="3113829"/>
            <a:ext cx="3704852" cy="259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75542" y="2254476"/>
            <a:ext cx="6998215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Detectron2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에서는 정확도 측정을 위한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AP metric API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제공하고 있어 정확도 측정이 매우 용이합니다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왼쪽 아래 이미지는 우측 하단 코드를 실행하여 얻은 최종 사용 모델의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AP 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지표 결과입니다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333" y="4296842"/>
            <a:ext cx="5340215" cy="141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4. </a:t>
            </a:r>
            <a:r>
              <a:rPr lang="ko-KR" altLang="en-US" sz="1900" b="1" dirty="0">
                <a:solidFill>
                  <a:srgbClr val="1A7BAE"/>
                </a:solidFill>
                <a:latin typeface="Impact"/>
              </a:rPr>
              <a:t>모델 평가 및 개선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9872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1475543" y="1860222"/>
            <a:ext cx="5553156" cy="388103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r>
              <a:rPr lang="en-US" altLang="ko-KR" sz="1950" b="1" dirty="0">
                <a:latin typeface="나눔바른고딕" pitchFamily="50" charset="-127"/>
                <a:ea typeface="나눔바른고딕" pitchFamily="50" charset="-127"/>
              </a:rPr>
              <a:t>Results in</a:t>
            </a:r>
            <a:r>
              <a:rPr lang="ko-KR" altLang="en-US" sz="1950" b="1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950" b="1" dirty="0">
                <a:latin typeface="나눔바른고딕" pitchFamily="50" charset="-127"/>
                <a:ea typeface="나눔바른고딕" pitchFamily="50" charset="-127"/>
              </a:rPr>
              <a:t>train model on Detectron2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003997"/>
              </p:ext>
            </p:extLst>
          </p:nvPr>
        </p:nvGraphicFramePr>
        <p:xfrm>
          <a:off x="1475542" y="2248325"/>
          <a:ext cx="6924856" cy="1062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56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56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56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56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56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56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560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6560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Model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Back</a:t>
                      </a:r>
                      <a:b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</a:br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bone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 err="1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lr</a:t>
                      </a:r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en-US" altLang="ko-KR" sz="1500" kern="1200" dirty="0" err="1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sched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AP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AP50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AP75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나눔바른고딕" pitchFamily="50" charset="-127"/>
                          <a:ea typeface="나눔바른고딕" pitchFamily="50" charset="-127"/>
                        </a:rPr>
                        <a:t>APm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나눔바른고딕" pitchFamily="50" charset="-127"/>
                          <a:ea typeface="나눔바른고딕" pitchFamily="50" charset="-127"/>
                        </a:rPr>
                        <a:t>APl</a:t>
                      </a:r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Faster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R50-FPN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1x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29.292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53.561 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28.624 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28.609 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28.191 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469803"/>
              </p:ext>
            </p:extLst>
          </p:nvPr>
        </p:nvGraphicFramePr>
        <p:xfrm>
          <a:off x="1475542" y="4427180"/>
          <a:ext cx="6884682" cy="12115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74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74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74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74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74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4744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Category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AP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Category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AP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Category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AP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나눔바른고딕" pitchFamily="50" charset="-127"/>
                          <a:ea typeface="나눔바른고딕" pitchFamily="50" charset="-127"/>
                        </a:rPr>
                        <a:t>Chilli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10.329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egg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20.481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 err="1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porkmeat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42.841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Potato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50.092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pa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30.707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onion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13.909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바른고딕" pitchFamily="50" charset="-127"/>
                          <a:ea typeface="나눔바른고딕" pitchFamily="50" charset="-127"/>
                        </a:rPr>
                        <a:t>carrot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42.090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cucumber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23.888</a:t>
                      </a:r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475543" y="4059678"/>
            <a:ext cx="356546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50" b="1" dirty="0">
                <a:latin typeface="나눔바른고딕" pitchFamily="50" charset="-127"/>
                <a:ea typeface="나눔바른고딕" pitchFamily="50" charset="-127"/>
              </a:rPr>
              <a:t>최종 모델의 카테고리 별 </a:t>
            </a:r>
            <a:r>
              <a:rPr lang="en-US" altLang="ko-KR" sz="1950" b="1" dirty="0" err="1">
                <a:latin typeface="나눔바른고딕" pitchFamily="50" charset="-127"/>
                <a:ea typeface="나눔바른고딕" pitchFamily="50" charset="-127"/>
              </a:rPr>
              <a:t>bbox</a:t>
            </a:r>
            <a:r>
              <a:rPr lang="en-US" altLang="ko-KR" sz="1950" b="1" dirty="0">
                <a:latin typeface="나눔바른고딕" pitchFamily="50" charset="-127"/>
                <a:ea typeface="나눔바른고딕" pitchFamily="50" charset="-127"/>
              </a:rPr>
              <a:t> 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5543" y="3334068"/>
            <a:ext cx="6951134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Arial" pitchFamily="34" charset="0"/>
              <a:buChar char="•"/>
            </a:pPr>
            <a:r>
              <a:rPr lang="ko-KR" altLang="en-US" sz="1463" b="1" dirty="0">
                <a:latin typeface="나눔바른고딕" pitchFamily="50" charset="-127"/>
                <a:ea typeface="나눔바른고딕" pitchFamily="50" charset="-127"/>
              </a:rPr>
              <a:t>모델 선정이유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: COCO API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이용해 정확도 측정 지표인 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AP</a:t>
            </a:r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를 확인 가능하며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, </a:t>
            </a:r>
          </a:p>
          <a:p>
            <a:r>
              <a:rPr lang="ko-KR" altLang="en-US" sz="1463" dirty="0">
                <a:latin typeface="나눔바른고딕" pitchFamily="50" charset="-127"/>
                <a:ea typeface="나눔바른고딕" pitchFamily="50" charset="-127"/>
              </a:rPr>
              <a:t>정확도 또한 높았기 때문입니다</a:t>
            </a:r>
            <a:r>
              <a:rPr lang="en-US" altLang="ko-KR" sz="1463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463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5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최종 선정 모델</a:t>
            </a:r>
            <a:endParaRPr lang="zh-CN" altLang="en-US" sz="19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5793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209551" y="2553993"/>
            <a:ext cx="9486899" cy="1688459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</a:t>
            </a:r>
            <a:r>
              <a:rPr lang="en-US" altLang="ko-KR" sz="55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6000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 algn="ctr"/>
            <a:r>
              <a:rPr lang="en-US" altLang="ko-KR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2) </a:t>
            </a:r>
            <a:r>
              <a:rPr lang="ko-KR" altLang="en-US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데이터분석</a:t>
            </a:r>
            <a:r>
              <a:rPr lang="en-US" altLang="ko-KR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텍스트</a:t>
            </a:r>
            <a:r>
              <a:rPr lang="en-US" altLang="ko-KR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44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5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CEA3D39-F225-441E-A042-2769D3D2BF4F}"/>
              </a:ext>
            </a:extLst>
          </p:cNvPr>
          <p:cNvSpPr txBox="1"/>
          <p:nvPr/>
        </p:nvSpPr>
        <p:spPr>
          <a:xfrm>
            <a:off x="308521" y="1633904"/>
            <a:ext cx="10005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학습 데이터 소개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  	- ‘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만개의 레시피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사이트를 이용하여 필요한 레시피 데이터를 크롤링한다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	-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약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95000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여 개의 데이터를 수집했다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95B04F1-81E4-4E61-B545-F6681953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42" y="2832409"/>
            <a:ext cx="3417198" cy="3474773"/>
          </a:xfrm>
          <a:prstGeom prst="rect">
            <a:avLst/>
          </a:prstGeom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탐색적 분석 및 전처리</a:t>
            </a:r>
          </a:p>
        </p:txBody>
      </p:sp>
    </p:spTree>
    <p:extLst>
      <p:ext uri="{BB962C8B-B14F-4D97-AF65-F5344CB8AC3E}">
        <p14:creationId xmlns:p14="http://schemas.microsoft.com/office/powerpoint/2010/main" val="27099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539254" y="131214"/>
            <a:ext cx="4490031" cy="613230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/>
            <a:r>
              <a:rPr lang="en-US" altLang="ko-KR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Ⅰ. </a:t>
            </a:r>
            <a:r>
              <a:rPr lang="ko-KR" altLang="en-US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배경</a:t>
            </a:r>
            <a:endParaRPr lang="en-US" altLang="ko-KR" sz="3413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754899"/>
              </p:ext>
            </p:extLst>
          </p:nvPr>
        </p:nvGraphicFramePr>
        <p:xfrm>
          <a:off x="1280796" y="855927"/>
          <a:ext cx="7344409" cy="4883637"/>
        </p:xfrm>
        <a:graphic>
          <a:graphicData uri="http://schemas.openxmlformats.org/drawingml/2006/table">
            <a:tbl>
              <a:tblPr/>
              <a:tblGrid>
                <a:gridCol w="1271006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6073403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435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프로젝트명</a:t>
                      </a:r>
                      <a:endParaRPr lang="en-US" altLang="ko-KR" sz="15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주제</a:t>
                      </a:r>
                      <a:r>
                        <a:rPr lang="en-US" altLang="ko-KR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  <a:endParaRPr lang="ko-KR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오늘 뭐 해먹지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?</a:t>
                      </a: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식자재 이미지 분석 기반 레시피 </a:t>
                      </a:r>
                      <a:r>
                        <a:rPr lang="ko-KR" altLang="en-US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큐레이팅</a:t>
                      </a:r>
                      <a:r>
                        <a:rPr lang="ko-KR" alt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 서비스</a:t>
                      </a:r>
                      <a:r>
                        <a:rPr lang="en-US" altLang="ko-KR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15326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프로젝트 목적</a:t>
                      </a:r>
                      <a:endParaRPr lang="en-US" altLang="ko-KR" sz="1500" b="1" i="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가정에서 요리를 해먹을 경우 남은 식자재가 처치 곤란한 경우가 많다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특히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1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인 가구의 경우 식자재를 모두 소진하기에 어려움을 느껴 결국 버리게 되곤 한다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또한 요리 재료는 있는데 도저히 무슨 음식을 해먹어야 할 지 떠오르지 않는 경우도 종종 발생한다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본 프로젝트에서는 가지고 있는 식재료들만 활용하여 만들 수 있는 요리 레시피 추천 서비스를  제공하고자 한다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  <a:tr h="122681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프로젝트 개요</a:t>
                      </a:r>
                      <a:endParaRPr lang="en-US" altLang="ko-KR" sz="1500" b="1" i="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식재료 이미지를 분석해 사용자 맞춤 레시피를 제공한다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갖고 있는 식자재 사진을 휴대폰 카메라로 촬영하면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Object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detection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모델을 통해 어떤 식자재가 있는지 분석한다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분석한 재료들을 토대로 추가재료 없이 만들 수 있는 요리 레시피들을 추천한다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추가로 북마크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레시피 검색 등의 기능 또한 사용할 수 있다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2681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i="0" dirty="0"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기대효과</a:t>
                      </a:r>
                      <a:endParaRPr lang="en-US" altLang="ko-KR" sz="1500" b="1" i="0" dirty="0"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기존의 레시피 추천 서비스 이용 시 레시피에 맞춰 식자재를 준비해야 한다는 불편함이 있다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 ‘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오늘 뭐 해먹지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는 내가 가진 재료 맞춤형 레시피를 제공하므로 이러한 불편을 해소 할 수 있다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더불어 사용하지 못하고 버려지는 음식물쓰레기 절감에 효과를 가져올 것이다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2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979FE72-BA37-4D54-A90A-87380A87284D}"/>
              </a:ext>
            </a:extLst>
          </p:cNvPr>
          <p:cNvSpPr txBox="1"/>
          <p:nvPr/>
        </p:nvSpPr>
        <p:spPr>
          <a:xfrm>
            <a:off x="354694" y="1616149"/>
            <a:ext cx="9792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2-1. </a:t>
            </a:r>
            <a:r>
              <a:rPr lang="ko-KR" altLang="en-US" dirty="0">
                <a:latin typeface="+mj-ea"/>
                <a:ea typeface="+mj-ea"/>
              </a:rPr>
              <a:t>재료 기반 레시피 추천을 위한 </a:t>
            </a:r>
            <a:r>
              <a:rPr lang="ko-KR" altLang="en-US" dirty="0" err="1">
                <a:latin typeface="+mj-ea"/>
                <a:ea typeface="+mj-ea"/>
              </a:rPr>
              <a:t>전처리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 	- </a:t>
            </a:r>
            <a:r>
              <a:rPr lang="ko-KR" altLang="en-US" dirty="0">
                <a:latin typeface="+mj-ea"/>
                <a:ea typeface="+mj-ea"/>
              </a:rPr>
              <a:t>설계한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레시피 추천 알고리즘에 메인 재료 칼럼이 필요하다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	- </a:t>
            </a:r>
            <a:r>
              <a:rPr lang="ko-KR" altLang="en-US" dirty="0">
                <a:latin typeface="+mj-ea"/>
                <a:ea typeface="+mj-ea"/>
              </a:rPr>
              <a:t>자연어처리를 위한 해당 칼럼의 단어 토큰화가 용이하도록 데이터를 정제한다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	- </a:t>
            </a:r>
            <a:r>
              <a:rPr lang="ko-KR" altLang="en-US" dirty="0">
                <a:latin typeface="+mj-ea"/>
                <a:ea typeface="+mj-ea"/>
              </a:rPr>
              <a:t>특수문자 등을 제거하고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각 단어들은 띄어쓰기로 구분한다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FCFD305-070E-4500-BC9F-033BC500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3324309"/>
            <a:ext cx="7191375" cy="2114550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탐색적 분석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4522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979FE72-BA37-4D54-A90A-87380A87284D}"/>
              </a:ext>
            </a:extLst>
          </p:cNvPr>
          <p:cNvSpPr txBox="1"/>
          <p:nvPr/>
        </p:nvSpPr>
        <p:spPr>
          <a:xfrm>
            <a:off x="212651" y="1636161"/>
            <a:ext cx="97925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2-2. </a:t>
            </a:r>
            <a:r>
              <a:rPr lang="ko-KR" altLang="en-US" sz="1800" dirty="0">
                <a:latin typeface="+mj-ea"/>
                <a:ea typeface="+mj-ea"/>
              </a:rPr>
              <a:t>매운맛 분류를 위한 </a:t>
            </a:r>
            <a:r>
              <a:rPr lang="ko-KR" altLang="en-US" sz="1800" dirty="0" err="1">
                <a:latin typeface="+mj-ea"/>
                <a:ea typeface="+mj-ea"/>
              </a:rPr>
              <a:t>전처리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>
                <a:latin typeface="+mj-ea"/>
                <a:ea typeface="+mj-ea"/>
              </a:rPr>
              <a:t>  	- </a:t>
            </a:r>
            <a:r>
              <a:rPr lang="ko-KR" altLang="en-US" sz="1800" dirty="0">
                <a:latin typeface="+mj-ea"/>
                <a:ea typeface="+mj-ea"/>
              </a:rPr>
              <a:t>매운맛 음식들을 추려</a:t>
            </a:r>
            <a:r>
              <a:rPr lang="en-US" altLang="ko-KR" sz="1800" dirty="0">
                <a:latin typeface="+mj-ea"/>
                <a:ea typeface="+mj-ea"/>
              </a:rPr>
              <a:t> ‘hot’ </a:t>
            </a:r>
            <a:r>
              <a:rPr lang="ko-KR" altLang="en-US" sz="1800" dirty="0">
                <a:latin typeface="+mj-ea"/>
                <a:ea typeface="+mj-ea"/>
              </a:rPr>
              <a:t>칼럼에 </a:t>
            </a:r>
            <a:r>
              <a:rPr lang="en-US" altLang="ko-KR" sz="1800" dirty="0">
                <a:latin typeface="+mj-ea"/>
                <a:ea typeface="+mj-ea"/>
              </a:rPr>
              <a:t>1</a:t>
            </a:r>
            <a:r>
              <a:rPr lang="ko-KR" altLang="en-US" sz="1800" dirty="0">
                <a:latin typeface="+mj-ea"/>
                <a:ea typeface="+mj-ea"/>
              </a:rPr>
              <a:t>을 </a:t>
            </a:r>
            <a:r>
              <a:rPr lang="ko-KR" altLang="en-US" sz="1800" dirty="0" err="1">
                <a:latin typeface="+mj-ea"/>
                <a:ea typeface="+mj-ea"/>
              </a:rPr>
              <a:t>라벨링한다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>
                <a:latin typeface="+mj-ea"/>
                <a:ea typeface="+mj-ea"/>
              </a:rPr>
              <a:t>	- </a:t>
            </a:r>
            <a:r>
              <a:rPr lang="ko-KR" altLang="en-US" sz="1800" dirty="0">
                <a:latin typeface="+mj-ea"/>
                <a:ea typeface="+mj-ea"/>
              </a:rPr>
              <a:t>맵지 않은 음식들을 추려 </a:t>
            </a:r>
            <a:r>
              <a:rPr lang="en-US" altLang="ko-KR" sz="1800" dirty="0">
                <a:latin typeface="+mj-ea"/>
                <a:ea typeface="+mj-ea"/>
              </a:rPr>
              <a:t>‘hot’</a:t>
            </a:r>
            <a:r>
              <a:rPr lang="ko-KR" altLang="en-US" sz="1800" dirty="0">
                <a:latin typeface="+mj-ea"/>
                <a:ea typeface="+mj-ea"/>
              </a:rPr>
              <a:t> 칼럼에 </a:t>
            </a:r>
            <a:r>
              <a:rPr lang="en-US" altLang="ko-KR" sz="1800" dirty="0">
                <a:latin typeface="+mj-ea"/>
                <a:ea typeface="+mj-ea"/>
              </a:rPr>
              <a:t>0</a:t>
            </a:r>
            <a:r>
              <a:rPr lang="ko-KR" altLang="en-US" sz="1800" dirty="0">
                <a:latin typeface="+mj-ea"/>
                <a:ea typeface="+mj-ea"/>
              </a:rPr>
              <a:t>을 </a:t>
            </a:r>
            <a:r>
              <a:rPr lang="ko-KR" altLang="en-US" sz="1800" dirty="0" err="1">
                <a:latin typeface="+mj-ea"/>
                <a:ea typeface="+mj-ea"/>
              </a:rPr>
              <a:t>라벨링한다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>
                <a:latin typeface="+mj-ea"/>
                <a:ea typeface="+mj-ea"/>
              </a:rPr>
              <a:t>	- </a:t>
            </a:r>
            <a:r>
              <a:rPr lang="ko-KR" altLang="en-US" sz="1800" dirty="0">
                <a:latin typeface="+mj-ea"/>
                <a:ea typeface="+mj-ea"/>
              </a:rPr>
              <a:t>학습에 사용할 모델</a:t>
            </a:r>
            <a:r>
              <a:rPr lang="en-US" altLang="ko-KR" sz="1800" dirty="0">
                <a:latin typeface="+mj-ea"/>
                <a:ea typeface="+mj-ea"/>
              </a:rPr>
              <a:t>(BERT)</a:t>
            </a:r>
            <a:r>
              <a:rPr lang="ko-KR" altLang="en-US" sz="1800" dirty="0">
                <a:latin typeface="+mj-ea"/>
                <a:ea typeface="+mj-ea"/>
              </a:rPr>
              <a:t>가 학습에 이용할 수 있는 형태로 데이터를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latin typeface="+mj-ea"/>
                <a:ea typeface="+mj-ea"/>
              </a:rPr>
              <a:t>가공한다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>
                <a:latin typeface="+mj-ea"/>
                <a:ea typeface="+mj-ea"/>
              </a:rPr>
              <a:t>	- </a:t>
            </a:r>
            <a:r>
              <a:rPr lang="ko-KR" altLang="en-US" sz="1800" dirty="0">
                <a:latin typeface="+mj-ea"/>
                <a:ea typeface="+mj-ea"/>
              </a:rPr>
              <a:t>학습에는 제목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재료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설명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조리과정을 이용할 것이며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각 칼럼을 한 문단으로 묶어 하나의 </a:t>
            </a:r>
            <a:r>
              <a:rPr lang="en-US" altLang="ko-KR" sz="1800" dirty="0">
                <a:latin typeface="+mj-ea"/>
                <a:ea typeface="+mj-ea"/>
              </a:rPr>
              <a:t>	</a:t>
            </a:r>
            <a:r>
              <a:rPr lang="ko-KR" altLang="en-US" sz="1800" dirty="0">
                <a:latin typeface="+mj-ea"/>
                <a:ea typeface="+mj-ea"/>
              </a:rPr>
              <a:t>칼럼으로 만든다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>
                <a:latin typeface="+mj-ea"/>
                <a:ea typeface="+mj-ea"/>
              </a:rPr>
              <a:t>	- </a:t>
            </a:r>
            <a:r>
              <a:rPr lang="ko-KR" altLang="en-US" sz="1800" dirty="0">
                <a:latin typeface="+mj-ea"/>
                <a:ea typeface="+mj-ea"/>
              </a:rPr>
              <a:t>문단의 시작은 </a:t>
            </a:r>
            <a:r>
              <a:rPr lang="en-US" altLang="ko-KR" sz="1800" dirty="0">
                <a:latin typeface="+mj-ea"/>
                <a:ea typeface="+mj-ea"/>
              </a:rPr>
              <a:t>‘[CLS]’</a:t>
            </a:r>
            <a:r>
              <a:rPr lang="ko-KR" altLang="en-US" sz="1800" dirty="0">
                <a:latin typeface="+mj-ea"/>
                <a:ea typeface="+mj-ea"/>
              </a:rPr>
              <a:t>여야 하며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문장들은 </a:t>
            </a:r>
            <a:r>
              <a:rPr lang="en-US" altLang="ko-KR" sz="1800" dirty="0">
                <a:latin typeface="+mj-ea"/>
                <a:ea typeface="+mj-ea"/>
              </a:rPr>
              <a:t>‘[SEP]’</a:t>
            </a:r>
            <a:r>
              <a:rPr lang="ko-KR" altLang="en-US" sz="1800" dirty="0">
                <a:latin typeface="+mj-ea"/>
                <a:ea typeface="+mj-ea"/>
              </a:rPr>
              <a:t>으로 구분한다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>
                <a:latin typeface="+mj-ea"/>
                <a:ea typeface="+mj-ea"/>
              </a:rPr>
              <a:t>  	- </a:t>
            </a:r>
            <a:r>
              <a:rPr lang="ko-KR" altLang="en-US" sz="1800" dirty="0">
                <a:latin typeface="+mj-ea"/>
                <a:ea typeface="+mj-ea"/>
              </a:rPr>
              <a:t>기타 특수문장들과 필요 없는 표현들을 제거한다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3ACE9E2-EE70-4D48-B933-74B88AF4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7" y="4067677"/>
            <a:ext cx="9906000" cy="947686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탐색적 분석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28068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979FE72-BA37-4D54-A90A-87380A87284D}"/>
              </a:ext>
            </a:extLst>
          </p:cNvPr>
          <p:cNvSpPr txBox="1"/>
          <p:nvPr/>
        </p:nvSpPr>
        <p:spPr>
          <a:xfrm>
            <a:off x="212651" y="1636161"/>
            <a:ext cx="9792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2-2. </a:t>
            </a:r>
            <a:r>
              <a:rPr lang="ko-KR" altLang="en-US" sz="1800" dirty="0">
                <a:latin typeface="+mj-ea"/>
                <a:ea typeface="+mj-ea"/>
              </a:rPr>
              <a:t>매운맛 분류를 위한 </a:t>
            </a:r>
            <a:r>
              <a:rPr lang="ko-KR" altLang="en-US" sz="1800" dirty="0" err="1">
                <a:latin typeface="+mj-ea"/>
                <a:ea typeface="+mj-ea"/>
              </a:rPr>
              <a:t>전처리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>
                <a:latin typeface="+mj-ea"/>
                <a:ea typeface="+mj-ea"/>
              </a:rPr>
              <a:t>- BERT</a:t>
            </a:r>
            <a:r>
              <a:rPr lang="ko-KR" altLang="en-US" sz="1800" dirty="0">
                <a:latin typeface="+mj-ea"/>
                <a:ea typeface="+mj-ea"/>
              </a:rPr>
              <a:t>의 </a:t>
            </a:r>
            <a:r>
              <a:rPr lang="en-US" altLang="ko-KR" sz="1800" dirty="0">
                <a:latin typeface="+mj-ea"/>
                <a:ea typeface="+mj-ea"/>
              </a:rPr>
              <a:t>tokenizer</a:t>
            </a:r>
            <a:r>
              <a:rPr lang="ko-KR" altLang="en-US" sz="1800" dirty="0">
                <a:latin typeface="+mj-ea"/>
                <a:ea typeface="+mj-ea"/>
              </a:rPr>
              <a:t>를 이용해 문장을 </a:t>
            </a:r>
            <a:r>
              <a:rPr lang="en-US" altLang="ko-KR" sz="1800" dirty="0">
                <a:latin typeface="+mj-ea"/>
                <a:ea typeface="+mj-ea"/>
              </a:rPr>
              <a:t>token</a:t>
            </a:r>
            <a:r>
              <a:rPr lang="ko-KR" altLang="en-US" dirty="0">
                <a:latin typeface="+mj-ea"/>
                <a:ea typeface="+mj-ea"/>
              </a:rPr>
              <a:t>으로 분리</a:t>
            </a:r>
            <a:r>
              <a:rPr lang="ko-KR" altLang="en-US" sz="1800" dirty="0">
                <a:latin typeface="+mj-ea"/>
                <a:ea typeface="+mj-ea"/>
              </a:rPr>
              <a:t>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>
                <a:latin typeface="+mj-ea"/>
                <a:ea typeface="+mj-ea"/>
              </a:rPr>
              <a:t>  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9E5C61C-AF47-43E3-AFEC-C47548CB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4739"/>
            <a:ext cx="9906000" cy="728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2C3CA30-38FE-47F0-87B2-6CF84C177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34" y="2502944"/>
            <a:ext cx="9477375" cy="55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B59476D-20D9-4CFE-94F3-2B16FF7C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15" y="4708527"/>
            <a:ext cx="8020050" cy="1647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51274B3-93C5-44D8-86DE-6EE21E49CF6E}"/>
              </a:ext>
            </a:extLst>
          </p:cNvPr>
          <p:cNvSpPr txBox="1"/>
          <p:nvPr/>
        </p:nvSpPr>
        <p:spPr>
          <a:xfrm>
            <a:off x="212651" y="3927728"/>
            <a:ext cx="662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문장을 숫자 인덱스로 변환한다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문장을 최대길이에 맞게 자르고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모자란 부분을 패딩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으로 채운다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탐색적 분석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7627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789545" y="1498196"/>
            <a:ext cx="8263015" cy="2878323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재료 기반 추천 시스템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추천시스템을 위해 현재 내가 갖고있는 재료와 레시피에 필요한 재료들을 비교해 적합한 레시피를 출력해야 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 1-1. Bag of Words(</a:t>
            </a:r>
            <a:r>
              <a:rPr lang="en-US" altLang="ko-KR" dirty="0" err="1">
                <a:latin typeface="+mj-ea"/>
                <a:ea typeface="+mj-ea"/>
              </a:rPr>
              <a:t>BoW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해당 단어 그 자체만 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특정 값을 </a:t>
            </a:r>
            <a:r>
              <a:rPr lang="ko-KR" altLang="en-US" dirty="0" err="1">
                <a:latin typeface="+mj-ea"/>
                <a:ea typeface="+mj-ea"/>
              </a:rPr>
              <a:t>맵핑하여</a:t>
            </a:r>
            <a:r>
              <a:rPr lang="ko-KR" altLang="en-US" dirty="0">
                <a:latin typeface="+mj-ea"/>
                <a:ea typeface="+mj-ea"/>
              </a:rPr>
              <a:t> 단어</a:t>
            </a:r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ko-KR" altLang="en-US" dirty="0">
                <a:latin typeface="+mj-ea"/>
                <a:ea typeface="+mj-ea"/>
              </a:rPr>
              <a:t>를 표현하는 국소 표현 방법이다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단어의 빈도수를 카운트하여 단어를 수치화 하며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단어들의 순서는 전혀 고려하지 않는 단어 표현 방법이다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전체 문서를 구성하는 고정된 단어장을 만들고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해당 문서에 단어장 안의 각 단어가 몇 개씩 포함되어 있는지 표시한다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탐색적 분석 및 전처리</a:t>
            </a:r>
          </a:p>
        </p:txBody>
      </p:sp>
    </p:spTree>
    <p:extLst>
      <p:ext uri="{BB962C8B-B14F-4D97-AF65-F5344CB8AC3E}">
        <p14:creationId xmlns:p14="http://schemas.microsoft.com/office/powerpoint/2010/main" val="392936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789545" y="1498197"/>
            <a:ext cx="7764797" cy="1724161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dirty="0"/>
              <a:t>1-2. TF-IDF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단어의 빈도와 역 문서 빈도를 사용하여 문서 단어 행렬내의 각 단어들 마다 중요한 정도를 가중치로 주는 방법이다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-TF : </a:t>
            </a:r>
            <a:r>
              <a:rPr lang="ko-KR" altLang="en-US" dirty="0"/>
              <a:t>특정 문서 </a:t>
            </a:r>
            <a:r>
              <a:rPr lang="en-US" altLang="ko-KR" dirty="0"/>
              <a:t>d</a:t>
            </a:r>
            <a:r>
              <a:rPr lang="ko-KR" altLang="en-US" dirty="0"/>
              <a:t>에서 특정 단어 </a:t>
            </a:r>
            <a:r>
              <a:rPr lang="en-US" altLang="ko-KR" dirty="0"/>
              <a:t>t</a:t>
            </a:r>
            <a:r>
              <a:rPr lang="ko-KR" altLang="en-US" dirty="0"/>
              <a:t>의 등장 횟수</a:t>
            </a:r>
            <a:endParaRPr lang="en-US" altLang="ko-KR" dirty="0"/>
          </a:p>
          <a:p>
            <a:r>
              <a:rPr lang="en-US" altLang="ko-KR" dirty="0"/>
              <a:t>    IDF : </a:t>
            </a:r>
            <a:r>
              <a:rPr lang="ko-KR" altLang="en-US" dirty="0"/>
              <a:t>특정 단어 </a:t>
            </a:r>
            <a:r>
              <a:rPr lang="en-US" altLang="ko-KR" dirty="0"/>
              <a:t>t</a:t>
            </a:r>
            <a:r>
              <a:rPr lang="ko-KR" altLang="en-US" dirty="0"/>
              <a:t>가 등장한 문서의 수의 반비례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6109567-B478-4ED0-B7C7-281D07C6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13" y="3124497"/>
            <a:ext cx="2847975" cy="561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AFFED78-8729-43B6-AA7C-1C4C88E39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3686472"/>
            <a:ext cx="7248525" cy="2124075"/>
          </a:xfrm>
          <a:prstGeom prst="rect">
            <a:avLst/>
          </a:prstGeom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개요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5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377687" y="1585848"/>
            <a:ext cx="9528313" cy="3709319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 2. </a:t>
            </a:r>
            <a:r>
              <a:rPr lang="ko-KR" altLang="en-US" dirty="0">
                <a:latin typeface="+mj-ea"/>
                <a:ea typeface="+mj-ea"/>
              </a:rPr>
              <a:t>분류 모델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2-1. BERT (Bidirectional Encoder Representations from Transformers)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구글이 개발한 사전훈련</a:t>
            </a:r>
            <a:r>
              <a:rPr lang="en-US" altLang="ko-KR" dirty="0">
                <a:latin typeface="+mj-ea"/>
                <a:ea typeface="+mj-ea"/>
              </a:rPr>
              <a:t>(pre-training)</a:t>
            </a:r>
            <a:r>
              <a:rPr lang="ko-KR" altLang="en-US" dirty="0">
                <a:latin typeface="+mj-ea"/>
                <a:ea typeface="+mj-ea"/>
              </a:rPr>
              <a:t>모델이다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위키피디아 같은 텍스트 코퍼스를 사용해서 미리 학습을 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언어의 기본적인 패턴을 이해한 모델이 만들어진다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이를 기반으로 새로운 문제에 적용하는 전이학습</a:t>
            </a:r>
            <a:r>
              <a:rPr lang="en-US" altLang="ko-KR" dirty="0">
                <a:latin typeface="+mj-ea"/>
                <a:ea typeface="+mj-ea"/>
              </a:rPr>
              <a:t>(transfer learning)</a:t>
            </a:r>
            <a:r>
              <a:rPr lang="ko-KR" altLang="en-US" dirty="0">
                <a:latin typeface="+mj-ea"/>
                <a:ea typeface="+mj-ea"/>
              </a:rPr>
              <a:t>을 수행한다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즉 미리 양질의 방대한 양의 학습데이터로 미리 학습을 시켜 두고 이렇게 학습된 모델을 간단하게 튜닝해 다른 목적으로 활용하는 것이다</a:t>
            </a:r>
            <a:r>
              <a:rPr lang="en-US" altLang="ko-KR" dirty="0">
                <a:latin typeface="+mj-ea"/>
                <a:ea typeface="+mj-ea"/>
              </a:rPr>
              <a:t>, 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BERT</a:t>
            </a:r>
            <a:r>
              <a:rPr lang="ko-KR" altLang="en-US" dirty="0">
                <a:latin typeface="+mj-ea"/>
                <a:ea typeface="+mj-ea"/>
              </a:rPr>
              <a:t>를 사용하기 위해서는 앞서 언급한 바와 같이 </a:t>
            </a:r>
            <a:r>
              <a:rPr lang="en-US" altLang="ko-KR" dirty="0">
                <a:latin typeface="+mj-ea"/>
                <a:ea typeface="+mj-ea"/>
              </a:rPr>
              <a:t>pre-training</a:t>
            </a:r>
            <a:r>
              <a:rPr lang="ko-KR" altLang="en-US" dirty="0">
                <a:latin typeface="+mj-ea"/>
                <a:ea typeface="+mj-ea"/>
              </a:rPr>
              <a:t>된 모델을 이용하여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사용 목적에 맞는 데이터를 이용하여 </a:t>
            </a:r>
            <a:r>
              <a:rPr lang="en-US" altLang="ko-KR" dirty="0">
                <a:latin typeface="+mj-ea"/>
                <a:ea typeface="+mj-ea"/>
              </a:rPr>
              <a:t>fine-tuning</a:t>
            </a:r>
            <a:r>
              <a:rPr lang="ko-KR" altLang="en-US" dirty="0">
                <a:latin typeface="+mj-ea"/>
                <a:ea typeface="+mj-ea"/>
              </a:rPr>
              <a:t>하는 단계를 거쳐서 사용하게 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개요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95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377687" y="1844928"/>
            <a:ext cx="9528313" cy="939330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461ABC9-F38E-4F61-89D9-B0D6C3D2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41" y="310196"/>
            <a:ext cx="4619625" cy="598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1D4DA1E-BA05-4AE9-B275-80FAB39FA9CE}"/>
              </a:ext>
            </a:extLst>
          </p:cNvPr>
          <p:cNvSpPr txBox="1"/>
          <p:nvPr/>
        </p:nvSpPr>
        <p:spPr>
          <a:xfrm>
            <a:off x="377687" y="2314593"/>
            <a:ext cx="49410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2-2. BERT </a:t>
            </a:r>
            <a:r>
              <a:rPr lang="ko-KR" altLang="en-US" dirty="0">
                <a:latin typeface="+mj-ea"/>
                <a:ea typeface="+mj-ea"/>
              </a:rPr>
              <a:t>학습 구조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기존의 자연어처리 모델은 </a:t>
            </a:r>
            <a:r>
              <a:rPr lang="en-US" altLang="ko-KR" dirty="0">
                <a:latin typeface="+mj-ea"/>
                <a:ea typeface="+mj-ea"/>
              </a:rPr>
              <a:t>RNN </a:t>
            </a:r>
            <a:r>
              <a:rPr lang="ko-KR" altLang="en-US" dirty="0">
                <a:latin typeface="+mj-ea"/>
                <a:ea typeface="+mj-ea"/>
              </a:rPr>
              <a:t>기반의 </a:t>
            </a:r>
            <a:r>
              <a:rPr lang="en-US" altLang="ko-KR" dirty="0">
                <a:latin typeface="+mj-ea"/>
                <a:ea typeface="+mj-ea"/>
              </a:rPr>
              <a:t>Encoder-Decoder</a:t>
            </a:r>
            <a:r>
              <a:rPr lang="ko-KR" altLang="en-US" dirty="0">
                <a:latin typeface="+mj-ea"/>
                <a:ea typeface="+mj-ea"/>
              </a:rPr>
              <a:t>구조가 대부분이었다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하지만 앞서 나온 모든 단어를 같은 비중으로 고려하여 </a:t>
            </a:r>
            <a:r>
              <a:rPr lang="en-US" altLang="ko-KR" dirty="0">
                <a:latin typeface="+mj-ea"/>
                <a:ea typeface="+mj-ea"/>
              </a:rPr>
              <a:t>RNN</a:t>
            </a:r>
            <a:r>
              <a:rPr lang="ko-KR" altLang="en-US" dirty="0">
                <a:latin typeface="+mj-ea"/>
                <a:ea typeface="+mj-ea"/>
              </a:rPr>
              <a:t>을 통해 </a:t>
            </a:r>
            <a:r>
              <a:rPr lang="en-US" altLang="ko-KR" dirty="0">
                <a:latin typeface="+mj-ea"/>
                <a:ea typeface="+mj-ea"/>
              </a:rPr>
              <a:t>output</a:t>
            </a:r>
            <a:r>
              <a:rPr lang="ko-KR" altLang="en-US" dirty="0">
                <a:latin typeface="+mj-ea"/>
                <a:ea typeface="+mj-ea"/>
              </a:rPr>
              <a:t>을 내는 것 비합리적이다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BERT</a:t>
            </a:r>
            <a:r>
              <a:rPr lang="ko-KR" altLang="en-US" dirty="0">
                <a:latin typeface="+mj-ea"/>
                <a:ea typeface="+mj-ea"/>
              </a:rPr>
              <a:t>는 주어진 문장 자체를 충분히 이해한 후 필요한 작업을 진행하는 </a:t>
            </a:r>
            <a:r>
              <a:rPr lang="en-US" altLang="ko-KR" dirty="0">
                <a:latin typeface="+mj-ea"/>
                <a:ea typeface="+mj-ea"/>
              </a:rPr>
              <a:t>self-attention</a:t>
            </a:r>
            <a:r>
              <a:rPr lang="ko-KR" altLang="en-US" dirty="0">
                <a:latin typeface="+mj-ea"/>
                <a:ea typeface="+mj-ea"/>
              </a:rPr>
              <a:t> 기술을 이용한다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- Encoder-Decoder </a:t>
            </a:r>
            <a:r>
              <a:rPr lang="ko-KR" altLang="en-US" dirty="0">
                <a:latin typeface="+mj-ea"/>
                <a:ea typeface="+mj-ea"/>
              </a:rPr>
              <a:t>구조에서 주어진 </a:t>
            </a:r>
            <a:r>
              <a:rPr lang="en-US" altLang="ko-KR" dirty="0">
                <a:latin typeface="+mj-ea"/>
                <a:ea typeface="+mj-ea"/>
              </a:rPr>
              <a:t>source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target</a:t>
            </a:r>
            <a:r>
              <a:rPr lang="ko-KR" altLang="en-US" dirty="0">
                <a:latin typeface="+mj-ea"/>
                <a:ea typeface="+mj-ea"/>
              </a:rPr>
              <a:t>의 단어들을 먼저 </a:t>
            </a:r>
            <a:r>
              <a:rPr lang="en-US" altLang="ko-KR" dirty="0">
                <a:latin typeface="+mj-ea"/>
                <a:ea typeface="+mj-ea"/>
              </a:rPr>
              <a:t>attention</a:t>
            </a:r>
            <a:r>
              <a:rPr lang="ko-KR" altLang="en-US" dirty="0">
                <a:latin typeface="+mj-ea"/>
                <a:ea typeface="+mj-ea"/>
              </a:rPr>
              <a:t>을 통해 분석한후 처리하는 방안이다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개요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59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9D1595-ABB6-49BC-B226-A39F752C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546" y="1616675"/>
            <a:ext cx="2257425" cy="1924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F0C1DA-1FA9-4D4D-9AFA-DC22E70055E0}"/>
              </a:ext>
            </a:extLst>
          </p:cNvPr>
          <p:cNvSpPr txBox="1"/>
          <p:nvPr/>
        </p:nvSpPr>
        <p:spPr>
          <a:xfrm>
            <a:off x="472440" y="2118360"/>
            <a:ext cx="5726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2-3. BERT</a:t>
            </a:r>
            <a:r>
              <a:rPr lang="ko-KR" altLang="en-US" dirty="0"/>
              <a:t>의 구조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Bi-direction </a:t>
            </a:r>
            <a:r>
              <a:rPr lang="ko-KR" altLang="en-US" dirty="0"/>
              <a:t>구조를 사용한다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Forward </a:t>
            </a:r>
            <a:r>
              <a:rPr lang="ko-KR" altLang="en-US" dirty="0"/>
              <a:t>방향과</a:t>
            </a:r>
            <a:r>
              <a:rPr lang="en-US" altLang="ko-KR" dirty="0"/>
              <a:t> Backward </a:t>
            </a:r>
            <a:r>
              <a:rPr lang="ko-KR" altLang="en-US" dirty="0"/>
              <a:t>방향을 모두 </a:t>
            </a:r>
            <a:r>
              <a:rPr lang="en-US" altLang="ko-KR" dirty="0"/>
              <a:t>Propagate</a:t>
            </a:r>
            <a:r>
              <a:rPr lang="ko-KR" altLang="en-US" dirty="0"/>
              <a:t>하는 구조를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따라서 </a:t>
            </a:r>
            <a:r>
              <a:rPr lang="en-US" altLang="ko-KR" dirty="0"/>
              <a:t>Context </a:t>
            </a:r>
            <a:r>
              <a:rPr lang="ko-KR" altLang="en-US" dirty="0"/>
              <a:t>내 이전 단어와 다음단어에 대한 정보를 모두 고려할 수 잇다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512C88C-FD55-41F0-B32F-5391177C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41" y="3944764"/>
            <a:ext cx="3899535" cy="2913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6A58F9-1FD0-48EB-B74E-010B48F05E65}"/>
              </a:ext>
            </a:extLst>
          </p:cNvPr>
          <p:cNvSpPr txBox="1"/>
          <p:nvPr/>
        </p:nvSpPr>
        <p:spPr>
          <a:xfrm>
            <a:off x="472440" y="4495800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2-4. BERT</a:t>
            </a:r>
            <a:r>
              <a:rPr lang="ko-KR" altLang="en-US" dirty="0"/>
              <a:t>의 활성함수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GeLU</a:t>
            </a:r>
            <a:r>
              <a:rPr lang="ko-KR" altLang="en-US" dirty="0"/>
              <a:t>라는 </a:t>
            </a:r>
            <a:r>
              <a:rPr lang="en-US" altLang="ko-KR" dirty="0"/>
              <a:t>activation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ReLU</a:t>
            </a:r>
            <a:r>
              <a:rPr lang="ko-KR" altLang="en-US" dirty="0"/>
              <a:t>나 </a:t>
            </a:r>
            <a:r>
              <a:rPr lang="en-US" altLang="ko-KR" dirty="0"/>
              <a:t>ELU </a:t>
            </a:r>
            <a:r>
              <a:rPr lang="ko-KR" altLang="en-US" dirty="0"/>
              <a:t> 같은 다른 </a:t>
            </a:r>
            <a:r>
              <a:rPr lang="en-US" altLang="ko-KR" dirty="0"/>
              <a:t>activation</a:t>
            </a:r>
            <a:r>
              <a:rPr lang="ko-KR" altLang="en-US" dirty="0"/>
              <a:t>에 비해 좋은 성능을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개요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289033" y="1399841"/>
            <a:ext cx="6670032" cy="5193463"/>
          </a:xfrm>
          <a:prstGeom prst="rect">
            <a:avLst/>
          </a:prstGeom>
        </p:spPr>
        <p:txBody>
          <a:bodyPr wrap="square" lIns="107287" tIns="53643" rIns="107287" bIns="53643">
            <a:noAutofit/>
          </a:bodyPr>
          <a:lstStyle/>
          <a:p>
            <a:pPr marL="402325" indent="-402325">
              <a:buFont typeface="Wingdings" panose="05000000000000000000" pitchFamily="2" charset="2"/>
              <a:buChar char="§"/>
            </a:pPr>
            <a:endParaRPr lang="en-US" altLang="ko-KR" sz="20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 smtClean="0">
                <a:latin typeface="나눔바른고딕" pitchFamily="50" charset="-127"/>
                <a:ea typeface="나눔바른고딕" pitchFamily="50" charset="-127"/>
              </a:rPr>
              <a:t>3. Doc2vec</a:t>
            </a:r>
            <a: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sz="3200" dirty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: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 문서를 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vector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로 변경하는 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document embedding 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방식</a:t>
            </a:r>
            <a:endParaRPr lang="en-US" altLang="ko-KR" sz="1800" dirty="0">
              <a:latin typeface="나눔바른고딕" pitchFamily="50" charset="-127"/>
              <a:ea typeface="나눔바른고딕" pitchFamily="50" charset="-127"/>
            </a:endParaRPr>
          </a:p>
          <a:p>
            <a:pPr marL="402325" indent="-402325">
              <a:buFont typeface="Wingdings" panose="05000000000000000000" pitchFamily="2" charset="2"/>
              <a:buChar char="§"/>
            </a:pP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122" name="Picture 2" descr="Doc2V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20" y="2826586"/>
            <a:ext cx="5715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2.  </a:t>
            </a:r>
            <a:r>
              <a:rPr lang="ko-KR" altLang="en-US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개요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826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673051" y="1398192"/>
            <a:ext cx="8938782" cy="3155322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재료 기반 추천 시스템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1-1. </a:t>
            </a:r>
            <a:r>
              <a:rPr lang="en-US" altLang="ko-KR" dirty="0" err="1">
                <a:latin typeface="+mj-ea"/>
                <a:ea typeface="+mj-ea"/>
              </a:rPr>
              <a:t>BoW</a:t>
            </a:r>
            <a:r>
              <a:rPr lang="en-US" altLang="ko-KR" dirty="0">
                <a:latin typeface="+mj-ea"/>
                <a:ea typeface="+mj-ea"/>
              </a:rPr>
              <a:t> vs TF-IDF</a:t>
            </a:r>
          </a:p>
          <a:p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BoW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모델을 이용한다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- TF-IDF </a:t>
            </a:r>
            <a:r>
              <a:rPr lang="ko-KR" altLang="en-US" dirty="0">
                <a:latin typeface="+mj-ea"/>
                <a:ea typeface="+mj-ea"/>
              </a:rPr>
              <a:t>는 다른 레시피에 잘 들어가지 않는 특별한 재료에 가중치를 둬 유사도를 계산한다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목표로 한 추천시스템은 단순하게 가장 잘 맞는 재료들을 우선적으로 추천하는 것이므로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적합하지 않은 방법이다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따라서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BoW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모델을 사용해 레시피 재료들의 단어의 빈도수를 파악하여 하나의 카운트 벡터로 만든 후 내가 지닌 재료와의 벡터 거리를 계산하여 유사도가 높은 레시피 순으로 추천한다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선정 및 분석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31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4735"/>
              </p:ext>
            </p:extLst>
          </p:nvPr>
        </p:nvGraphicFramePr>
        <p:xfrm>
          <a:off x="1281000" y="1040358"/>
          <a:ext cx="7344000" cy="5234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833"/>
                <a:gridCol w="1261833"/>
                <a:gridCol w="1734826"/>
                <a:gridCol w="906125"/>
                <a:gridCol w="2179383"/>
              </a:tblGrid>
              <a:tr h="0"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b="0" dirty="0" smtClean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프로젝트</a:t>
                      </a:r>
                      <a:endParaRPr lang="en-US" altLang="ko-KR" sz="1500" b="0" dirty="0" smtClean="0">
                        <a:solidFill>
                          <a:schemeClr val="bg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b="0" dirty="0" smtClean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구조</a:t>
                      </a:r>
                      <a:endParaRPr lang="en-US" altLang="ko-KR" sz="1500" b="0" dirty="0" smtClean="0">
                        <a:solidFill>
                          <a:schemeClr val="bg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개발 </a:t>
                      </a:r>
                      <a:r>
                        <a:rPr lang="ko-KR" sz="1500" b="0" dirty="0" smtClean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환경</a:t>
                      </a:r>
                      <a:endParaRPr lang="ko-KR" sz="1500" b="0" dirty="0">
                        <a:solidFill>
                          <a:schemeClr val="bg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OS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Windows 10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1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DB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MariaDB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Development Tools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Visual Studio Code, Spring Boot, Jupyter </a:t>
                      </a:r>
                      <a:r>
                        <a:rPr lang="ko-KR" sz="150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Notebook</a:t>
                      </a:r>
                      <a:r>
                        <a:rPr lang="en-US" altLang="ko-KR" sz="150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, Google </a:t>
                      </a:r>
                      <a:r>
                        <a:rPr lang="en-US" altLang="ko-KR" sz="1500" dirty="0" err="1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Colab</a:t>
                      </a:r>
                      <a:endParaRPr lang="ko-KR" sz="1500" dirty="0">
                        <a:solidFill>
                          <a:sysClr val="windowText" lastClr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1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Technics and Programming Languages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Front-end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HTML, CSS5, Vanilla </a:t>
                      </a:r>
                      <a:r>
                        <a:rPr lang="ko-KR" sz="150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JS</a:t>
                      </a:r>
                      <a:r>
                        <a:rPr lang="en-US" altLang="ko-KR" sz="150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, fetch</a:t>
                      </a:r>
                      <a:r>
                        <a:rPr lang="en-US" altLang="ko-KR" sz="15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 API</a:t>
                      </a:r>
                      <a:endParaRPr lang="ko-KR" sz="1500" dirty="0">
                        <a:solidFill>
                          <a:sysClr val="windowText" lastClr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Back-end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Java, Spring, </a:t>
                      </a:r>
                      <a:r>
                        <a:rPr lang="en-US" altLang="ko-KR" sz="150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Spring security,</a:t>
                      </a:r>
                      <a:r>
                        <a:rPr lang="en-US" altLang="ko-KR" sz="15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sz="150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MyBatis</a:t>
                      </a:r>
                      <a:r>
                        <a:rPr lang="ko-KR" sz="1500" dirty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, Tomcat, </a:t>
                      </a:r>
                      <a:r>
                        <a:rPr lang="ko-KR" sz="150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AWS</a:t>
                      </a:r>
                      <a:r>
                        <a:rPr lang="en-US" altLang="ko-KR" sz="150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, REST</a:t>
                      </a:r>
                      <a:r>
                        <a:rPr lang="en-US" altLang="ko-KR" sz="15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 API, Flask API,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Thymeleaf</a:t>
                      </a:r>
                      <a:endParaRPr lang="ko-KR" sz="1500" dirty="0">
                        <a:solidFill>
                          <a:sysClr val="windowText" lastClr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b="0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Data Analysis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Python, </a:t>
                      </a:r>
                      <a:r>
                        <a:rPr lang="en-US" altLang="ko-KR" sz="1500" dirty="0" err="1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Pytorch</a:t>
                      </a:r>
                      <a:endParaRPr lang="ko-KR" sz="1500" dirty="0">
                        <a:solidFill>
                          <a:sysClr val="windowText" lastClr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0188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400" b="0" dirty="0">
                        <a:solidFill>
                          <a:schemeClr val="bg1"/>
                        </a:solidFill>
                        <a:effectLst/>
                        <a:latin typeface="210 옴니고딕 040" pitchFamily="18" charset="-127"/>
                        <a:ea typeface="210 옴니고딕 040" pitchFamily="18" charset="-127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b="0" dirty="0" smtClean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협업 툴</a:t>
                      </a:r>
                      <a:endParaRPr lang="ko-KR" sz="1500" b="0" dirty="0">
                        <a:solidFill>
                          <a:schemeClr val="bg1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400" b="0" dirty="0">
                        <a:solidFill>
                          <a:schemeClr val="bg1"/>
                        </a:solidFill>
                        <a:effectLst/>
                        <a:latin typeface="210 옴니고딕 040" pitchFamily="18" charset="-127"/>
                        <a:ea typeface="210 옴니고딕 040" pitchFamily="18" charset="-127"/>
                      </a:endParaRPr>
                    </a:p>
                  </a:txBody>
                  <a:tcPr marL="63500" marR="63500" marT="63500" marB="6350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400" b="0" dirty="0">
                        <a:solidFill>
                          <a:schemeClr val="bg1"/>
                        </a:solidFill>
                        <a:effectLst/>
                        <a:latin typeface="210 옴니고딕 040" pitchFamily="18" charset="-127"/>
                        <a:ea typeface="210 옴니고딕 040" pitchFamily="18" charset="-127"/>
                      </a:endParaRPr>
                    </a:p>
                  </a:txBody>
                  <a:tcPr marL="63500" marR="63500" marT="63500" marB="6350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500" dirty="0" err="1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Git</a:t>
                      </a:r>
                      <a:r>
                        <a:rPr lang="en-US" altLang="ko-KR" sz="1500" dirty="0" smtClean="0">
                          <a:solidFill>
                            <a:sysClr val="windowText" lastClr="000000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(source tree), slack</a:t>
                      </a:r>
                      <a:endParaRPr lang="ko-KR" sz="1500" dirty="0">
                        <a:solidFill>
                          <a:sysClr val="windowText" lastClr="000000"/>
                        </a:solidFill>
                        <a:effectLst/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矩形 2"/>
          <p:cNvSpPr/>
          <p:nvPr/>
        </p:nvSpPr>
        <p:spPr>
          <a:xfrm>
            <a:off x="539254" y="131214"/>
            <a:ext cx="4490031" cy="613230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/>
            <a:r>
              <a:rPr lang="en-US" altLang="ko-KR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Ⅰ. </a:t>
            </a:r>
            <a:r>
              <a:rPr lang="ko-KR" altLang="en-US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배경</a:t>
            </a:r>
            <a:endParaRPr lang="en-US" altLang="ko-KR" sz="3413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7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385972" y="1600210"/>
            <a:ext cx="8938782" cy="2324325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1-2. Hashing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Trick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latin typeface="+mj-ea"/>
                <a:ea typeface="+mj-ea"/>
              </a:rPr>
              <a:t>BoW</a:t>
            </a:r>
            <a:r>
              <a:rPr lang="ko-KR" altLang="en-US" dirty="0">
                <a:latin typeface="+mj-ea"/>
                <a:ea typeface="+mj-ea"/>
              </a:rPr>
              <a:t>를 만드는 방식 중 하나이다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dirty="0" err="1">
                <a:latin typeface="+mj-ea"/>
                <a:ea typeface="+mj-ea"/>
              </a:rPr>
              <a:t>HashingVectorizer</a:t>
            </a:r>
            <a:r>
              <a:rPr lang="ko-KR" altLang="en-US" dirty="0">
                <a:latin typeface="+mj-ea"/>
                <a:ea typeface="+mj-ea"/>
              </a:rPr>
              <a:t>는 벡터화 할 때 모든 </a:t>
            </a:r>
            <a:r>
              <a:rPr lang="en-US" altLang="ko-KR" dirty="0">
                <a:latin typeface="+mj-ea"/>
                <a:ea typeface="+mj-ea"/>
              </a:rPr>
              <a:t>feature</a:t>
            </a:r>
            <a:r>
              <a:rPr lang="ko-KR" altLang="en-US" dirty="0">
                <a:latin typeface="+mj-ea"/>
                <a:ea typeface="+mj-ea"/>
              </a:rPr>
              <a:t>에 대해 사전을 만들지 않고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해시 함수를 사용하여 단어에 대한 인덱스 번호를 생성한다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따라서 적은 메모리와 빠른 속도로 </a:t>
            </a:r>
            <a:r>
              <a:rPr lang="en-US" altLang="ko-KR" dirty="0" err="1">
                <a:latin typeface="+mj-ea"/>
                <a:ea typeface="+mj-ea"/>
              </a:rPr>
              <a:t>BoW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벡터를 만들 수 있어 대용량 </a:t>
            </a:r>
            <a:r>
              <a:rPr lang="en-US" altLang="ko-KR" dirty="0">
                <a:latin typeface="+mj-ea"/>
                <a:ea typeface="+mj-ea"/>
              </a:rPr>
              <a:t>  </a:t>
            </a:r>
            <a:r>
              <a:rPr lang="ko-KR" altLang="en-US" dirty="0">
                <a:latin typeface="+mj-ea"/>
                <a:ea typeface="+mj-ea"/>
              </a:rPr>
              <a:t>텍스트를 벡터화 할 때 많이 쓰인다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dirty="0" err="1">
                <a:latin typeface="+mj-ea"/>
                <a:ea typeface="+mj-ea"/>
              </a:rPr>
              <a:t>HashingVectorizer</a:t>
            </a:r>
            <a:r>
              <a:rPr lang="ko-KR" altLang="en-US" dirty="0">
                <a:latin typeface="+mj-ea"/>
                <a:ea typeface="+mj-ea"/>
              </a:rPr>
              <a:t>를 이용해 생성한 객체를 피클 파일로 저장하여 시스템에 사용한다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선정 및 분석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7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541989A-4C3F-4342-827B-15886F43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3341153"/>
            <a:ext cx="6019800" cy="914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385972" y="1461710"/>
            <a:ext cx="9520028" cy="2324325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1-3. Cosine Similarity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-  </a:t>
            </a:r>
            <a:r>
              <a:rPr lang="ko-KR" altLang="en-US" dirty="0">
                <a:latin typeface="+mj-ea"/>
                <a:ea typeface="+mj-ea"/>
              </a:rPr>
              <a:t>두 벡터 간의 코사인 각도를 이용하여 구할 수 있는 두 벡터의 유사도를 의미한다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-  </a:t>
            </a:r>
            <a:r>
              <a:rPr lang="ko-KR" altLang="en-US" dirty="0">
                <a:latin typeface="+mj-ea"/>
                <a:ea typeface="+mj-ea"/>
              </a:rPr>
              <a:t>코사인 유사도는 </a:t>
            </a:r>
            <a:r>
              <a:rPr lang="en-US" altLang="ko-KR" dirty="0">
                <a:latin typeface="+mj-ea"/>
                <a:ea typeface="+mj-ea"/>
              </a:rPr>
              <a:t>-1</a:t>
            </a:r>
            <a:r>
              <a:rPr lang="ko-KR" altLang="en-US" dirty="0">
                <a:latin typeface="+mj-ea"/>
                <a:ea typeface="+mj-ea"/>
              </a:rPr>
              <a:t> 이상 </a:t>
            </a:r>
            <a:r>
              <a:rPr lang="en-US" altLang="ko-KR" dirty="0">
                <a:latin typeface="+mj-ea"/>
                <a:ea typeface="+mj-ea"/>
              </a:rPr>
              <a:t>1 </a:t>
            </a:r>
            <a:r>
              <a:rPr lang="ko-KR" altLang="en-US" dirty="0">
                <a:latin typeface="+mj-ea"/>
                <a:ea typeface="+mj-ea"/>
              </a:rPr>
              <a:t>이하의 값을 가지며 값이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에 가까울수록 유사도가 높다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만들어 놓은 </a:t>
            </a:r>
            <a:r>
              <a:rPr lang="en-US" altLang="ko-KR" dirty="0" err="1">
                <a:latin typeface="+mj-ea"/>
                <a:ea typeface="+mj-ea"/>
              </a:rPr>
              <a:t>BoW</a:t>
            </a:r>
            <a:r>
              <a:rPr lang="ko-KR" altLang="en-US" dirty="0">
                <a:latin typeface="+mj-ea"/>
                <a:ea typeface="+mj-ea"/>
              </a:rPr>
              <a:t>에 맞춰 내가 가진 재료를 </a:t>
            </a:r>
            <a:r>
              <a:rPr lang="en-US" altLang="ko-KR" dirty="0">
                <a:latin typeface="+mj-ea"/>
                <a:ea typeface="+mj-ea"/>
              </a:rPr>
              <a:t>vectorize </a:t>
            </a:r>
            <a:r>
              <a:rPr lang="ko-KR" altLang="en-US" dirty="0">
                <a:latin typeface="+mj-ea"/>
                <a:ea typeface="+mj-ea"/>
              </a:rPr>
              <a:t>한 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각 </a:t>
            </a:r>
            <a:r>
              <a:rPr lang="ko-KR" altLang="en-US" dirty="0" err="1">
                <a:latin typeface="+mj-ea"/>
                <a:ea typeface="+mj-ea"/>
              </a:rPr>
              <a:t>레시피들과의</a:t>
            </a:r>
            <a:r>
              <a:rPr lang="ko-KR" altLang="en-US" dirty="0">
                <a:latin typeface="+mj-ea"/>
                <a:ea typeface="+mj-ea"/>
              </a:rPr>
              <a:t> 코사인    유사도를 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코사인 유사도가 높은 순으로 정렬해 출력한다면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내가 지닌 재료들을 많이 포함하는 레시피 우선으로 추천할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22B60A2-1C40-482E-8748-C4AD86A58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7" y="4470402"/>
            <a:ext cx="8162925" cy="1885950"/>
          </a:xfrm>
          <a:prstGeom prst="rect">
            <a:avLst/>
          </a:prstGeom>
        </p:spPr>
      </p:pic>
      <p:sp>
        <p:nvSpPr>
          <p:cNvPr id="11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선정 및 분석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419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673051" y="1398192"/>
            <a:ext cx="8882429" cy="2047326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1-4. </a:t>
            </a:r>
            <a:r>
              <a:rPr lang="ko-KR" altLang="en-US" dirty="0">
                <a:latin typeface="+mj-ea"/>
                <a:ea typeface="+mj-ea"/>
              </a:rPr>
              <a:t>추가작업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코사인 유사도가 높으면서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내가 지닌 재료만으로 만들 수 있는 요리 레시피가 일순위로 나올 수 있도록 추가적으로 계산한다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내가 지닌 재료와 일치하는 레시피에 필요한 재료 수  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레시피에 필요한 재료 수로 </a:t>
            </a:r>
            <a:r>
              <a:rPr lang="en-US" altLang="ko-KR" dirty="0">
                <a:latin typeface="+mj-ea"/>
                <a:ea typeface="+mj-ea"/>
              </a:rPr>
              <a:t>calc</a:t>
            </a:r>
            <a:r>
              <a:rPr lang="ko-KR" altLang="en-US" dirty="0">
                <a:latin typeface="+mj-ea"/>
                <a:ea typeface="+mj-ea"/>
              </a:rPr>
              <a:t>값을 계산한다</a:t>
            </a:r>
            <a:r>
              <a:rPr lang="en-US" altLang="ko-KR" dirty="0">
                <a:latin typeface="+mj-ea"/>
                <a:ea typeface="+mj-ea"/>
              </a:rPr>
              <a:t>. Calc</a:t>
            </a:r>
            <a:r>
              <a:rPr lang="ko-KR" altLang="en-US" dirty="0">
                <a:latin typeface="+mj-ea"/>
                <a:ea typeface="+mj-ea"/>
              </a:rPr>
              <a:t>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에 가까울수록 우선순위가 높아진다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입력 재료가 ＇대파 양파 돼지고기 계란 </a:t>
            </a:r>
            <a:r>
              <a:rPr lang="ko-KR" altLang="en-US" dirty="0" err="1">
                <a:latin typeface="+mj-ea"/>
                <a:ea typeface="+mj-ea"/>
              </a:rPr>
              <a:t>고추＇일</a:t>
            </a:r>
            <a:r>
              <a:rPr lang="ko-KR" altLang="en-US" dirty="0">
                <a:latin typeface="+mj-ea"/>
                <a:ea typeface="+mj-ea"/>
              </a:rPr>
              <a:t>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추가 재료가 필요없이 입력재료만으로 만들 수 있는 요리 레시피 우선으로 출력된다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795BCE8-09EE-46B4-A9EE-D6B320CD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" y="3498029"/>
            <a:ext cx="7543800" cy="3171825"/>
          </a:xfrm>
          <a:prstGeom prst="rect">
            <a:avLst/>
          </a:prstGeom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선정 및 분석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643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385972" y="1442142"/>
            <a:ext cx="9520028" cy="1493328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매운맛 분류 </a:t>
            </a:r>
            <a:r>
              <a:rPr lang="en-US" altLang="ko-KR" dirty="0">
                <a:latin typeface="+mj-ea"/>
                <a:ea typeface="+mj-ea"/>
              </a:rPr>
              <a:t>- BERT (Bidirectional Encoder Representations from Transformers) </a:t>
            </a:r>
          </a:p>
          <a:p>
            <a:r>
              <a:rPr lang="en-US" altLang="ko-KR" dirty="0">
                <a:latin typeface="+mj-ea"/>
                <a:ea typeface="+mj-ea"/>
              </a:rPr>
              <a:t>2-1. BERT </a:t>
            </a:r>
            <a:r>
              <a:rPr lang="ko-KR" altLang="en-US" dirty="0">
                <a:latin typeface="+mj-ea"/>
                <a:ea typeface="+mj-ea"/>
              </a:rPr>
              <a:t>선정 이유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자연어처리 과제들</a:t>
            </a:r>
            <a:r>
              <a:rPr lang="en-US" altLang="ko-KR" dirty="0">
                <a:latin typeface="+mj-ea"/>
                <a:ea typeface="+mj-ea"/>
              </a:rPr>
              <a:t>(GLUE,SQuAD,CoNLL-2003,SWAG)</a:t>
            </a:r>
            <a:r>
              <a:rPr lang="ko-KR" altLang="en-US" dirty="0">
                <a:latin typeface="+mj-ea"/>
                <a:ea typeface="+mj-ea"/>
              </a:rPr>
              <a:t>을 수행한 평가결과 타 솔루션들과 비교하였을 때 더 우수한 성능을 보여주었다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구글이 미리 학습시켜 놓은 </a:t>
            </a:r>
            <a:r>
              <a:rPr lang="en-US" altLang="ko-KR" dirty="0" err="1">
                <a:latin typeface="+mj-ea"/>
                <a:ea typeface="+mj-ea"/>
              </a:rPr>
              <a:t>BertForSequenceClassification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모델을 이용할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FF4218B-8DE6-4EE1-939F-CFA287682F6F}"/>
              </a:ext>
            </a:extLst>
          </p:cNvPr>
          <p:cNvSpPr/>
          <p:nvPr/>
        </p:nvSpPr>
        <p:spPr>
          <a:xfrm>
            <a:off x="385972" y="4373230"/>
            <a:ext cx="9520028" cy="662332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3CAEC3A-90AE-4CE6-9A04-93684CF6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22" y="4364553"/>
            <a:ext cx="3228975" cy="2457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E29D05B-9802-4DF3-A12A-FB70137A7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71" y="2957574"/>
            <a:ext cx="4371975" cy="3828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CD3D52D-2515-40AE-986E-23B10BA57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0" y="2957574"/>
            <a:ext cx="7972425" cy="13761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7739F5F-0E90-4045-800E-EBD1610F7416}"/>
              </a:ext>
            </a:extLst>
          </p:cNvPr>
          <p:cNvSpPr/>
          <p:nvPr/>
        </p:nvSpPr>
        <p:spPr>
          <a:xfrm>
            <a:off x="512496" y="3916680"/>
            <a:ext cx="7735252" cy="40637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050A58F-97CA-47F4-8329-C59DA47DE0EB}"/>
              </a:ext>
            </a:extLst>
          </p:cNvPr>
          <p:cNvSpPr/>
          <p:nvPr/>
        </p:nvSpPr>
        <p:spPr>
          <a:xfrm>
            <a:off x="271571" y="6171507"/>
            <a:ext cx="4371975" cy="54997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FD41D9A-69BC-41A6-8353-A74B1A2DAE4E}"/>
              </a:ext>
            </a:extLst>
          </p:cNvPr>
          <p:cNvSpPr/>
          <p:nvPr/>
        </p:nvSpPr>
        <p:spPr>
          <a:xfrm>
            <a:off x="5737621" y="5564104"/>
            <a:ext cx="3228976" cy="54997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선정 및 분석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64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3055E5C-710F-4FDC-9178-09E3C81BA922}"/>
              </a:ext>
            </a:extLst>
          </p:cNvPr>
          <p:cNvSpPr/>
          <p:nvPr/>
        </p:nvSpPr>
        <p:spPr>
          <a:xfrm>
            <a:off x="377687" y="1589595"/>
            <a:ext cx="9528313" cy="2324325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2-2. BERT </a:t>
            </a:r>
            <a:r>
              <a:rPr lang="ko-KR" altLang="en-US" dirty="0">
                <a:latin typeface="+mj-ea"/>
                <a:ea typeface="+mj-ea"/>
              </a:rPr>
              <a:t>입력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BERT</a:t>
            </a:r>
            <a:r>
              <a:rPr lang="ko-KR" altLang="en-US" dirty="0">
                <a:latin typeface="+mj-ea"/>
                <a:ea typeface="+mj-ea"/>
              </a:rPr>
              <a:t>는 형태소 분석으로 토큰을 분리하지 않고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WordPiece</a:t>
            </a:r>
            <a:r>
              <a:rPr lang="ko-KR" altLang="en-US" dirty="0">
                <a:latin typeface="+mj-ea"/>
                <a:ea typeface="+mj-ea"/>
              </a:rPr>
              <a:t>라는 통계적인 방식을 사용한다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한 단어내에서 자주 나오는 글자들을 붙여서 하나의 토큰으로 만든다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이 방식을 통해 언어에 상관없이 토큰을 생성할 수 있으며 신조어 같이 사전에 없는 단어를 처리하기에 좋다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## </a:t>
            </a:r>
            <a:r>
              <a:rPr lang="ko-KR" altLang="en-US" dirty="0">
                <a:latin typeface="+mj-ea"/>
                <a:ea typeface="+mj-ea"/>
              </a:rPr>
              <a:t>기호는 앞 토큰과 이어진다는 표시이다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토크나이저는</a:t>
            </a:r>
            <a:r>
              <a:rPr lang="ko-KR" altLang="en-US" dirty="0">
                <a:latin typeface="+mj-ea"/>
                <a:ea typeface="+mj-ea"/>
              </a:rPr>
              <a:t> 여러 언어의 데이터를 기반으로 만든 </a:t>
            </a:r>
            <a:r>
              <a:rPr lang="en-US" altLang="ko-KR" dirty="0">
                <a:latin typeface="+mj-ea"/>
                <a:ea typeface="+mj-ea"/>
              </a:rPr>
              <a:t>‘</a:t>
            </a:r>
            <a:r>
              <a:rPr lang="en-US" altLang="ko-KR" dirty="0" err="1">
                <a:latin typeface="+mj-ea"/>
                <a:ea typeface="+mj-ea"/>
              </a:rPr>
              <a:t>bert</a:t>
            </a:r>
            <a:r>
              <a:rPr lang="en-US" altLang="ko-KR" dirty="0">
                <a:latin typeface="+mj-ea"/>
                <a:ea typeface="+mj-ea"/>
              </a:rPr>
              <a:t>-base-multilingual-cased’</a:t>
            </a:r>
            <a:r>
              <a:rPr lang="ko-KR" altLang="en-US" dirty="0">
                <a:latin typeface="+mj-ea"/>
                <a:ea typeface="+mj-ea"/>
              </a:rPr>
              <a:t>를 사용한다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따라서 한글도 처리가 가능하다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3C8A7E0-978C-46D0-9909-BDA52DF67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8" y="3642487"/>
            <a:ext cx="7029450" cy="2581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8DBCB99-002A-4F91-81B5-07E4D885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92457"/>
            <a:ext cx="9906000" cy="728521"/>
          </a:xfrm>
          <a:prstGeom prst="rect">
            <a:avLst/>
          </a:prstGeom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선정 및 분석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1690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891" y="3078481"/>
            <a:ext cx="5577219" cy="332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289033" y="1399841"/>
            <a:ext cx="3903858" cy="5122879"/>
          </a:xfrm>
          <a:prstGeom prst="rect">
            <a:avLst/>
          </a:prstGeom>
        </p:spPr>
        <p:txBody>
          <a:bodyPr wrap="square" lIns="107287" tIns="53643" rIns="107287" bIns="53643">
            <a:noAutofit/>
          </a:bodyPr>
          <a:lstStyle/>
          <a:p>
            <a:r>
              <a:rPr lang="en-US" altLang="ko-KR" sz="2000" dirty="0" smtClean="0">
                <a:latin typeface="나눔바른고딕" pitchFamily="50" charset="-127"/>
                <a:ea typeface="나눔바른고딕" pitchFamily="50" charset="-127"/>
              </a:rPr>
              <a:t>3. Doc2vec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모델 학습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402325" indent="-402325">
              <a:buFont typeface="Wingdings" panose="05000000000000000000" pitchFamily="2" charset="2"/>
              <a:buChar char="§"/>
            </a:pPr>
            <a:endParaRPr lang="en-US" altLang="ko-KR" sz="1800" dirty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 err="1">
                <a:latin typeface="나눔바른고딕" pitchFamily="50" charset="-127"/>
                <a:ea typeface="나눔바른고딕" pitchFamily="50" charset="-127"/>
              </a:rPr>
              <a:t>레시피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 제목 텍스트 </a:t>
            </a:r>
            <a:r>
              <a:rPr lang="ko-KR" altLang="en-US" sz="1800" dirty="0" err="1">
                <a:latin typeface="나눔바른고딕" pitchFamily="50" charset="-127"/>
                <a:ea typeface="나눔바른고딕" pitchFamily="50" charset="-127"/>
              </a:rPr>
              <a:t>전처리를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 진행하여 모델 학습에 이용한다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특수문자 제거와 형태소 분석을 통해 의미가 있는 품사인 명사와 형용사를 따로 추출한다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800" dirty="0">
              <a:latin typeface="나눔바른고딕" pitchFamily="50" charset="-127"/>
              <a:ea typeface="나눔바른고딕" pitchFamily="50" charset="-127"/>
            </a:endParaRPr>
          </a:p>
          <a:p>
            <a:pPr marL="402325" indent="-402325">
              <a:buFont typeface="Wingdings" panose="05000000000000000000" pitchFamily="2" charset="2"/>
              <a:buChar char="§"/>
            </a:pP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891" y="1670551"/>
            <a:ext cx="5576400" cy="132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선정 및 분석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698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289032" y="1399841"/>
            <a:ext cx="5400567" cy="5122879"/>
          </a:xfrm>
          <a:prstGeom prst="rect">
            <a:avLst/>
          </a:prstGeom>
        </p:spPr>
        <p:txBody>
          <a:bodyPr wrap="square" lIns="107287" tIns="53643" rIns="107287" bIns="53643">
            <a:no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3. Doc2vec </a:t>
            </a:r>
            <a:r>
              <a:rPr lang="ko-KR" altLang="en-US" sz="20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모델 학습</a:t>
            </a:r>
            <a:endParaRPr lang="en-US" altLang="ko-KR" sz="20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8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 smtClean="0">
                <a:latin typeface="나눔바른고딕" pitchFamily="50" charset="-127"/>
                <a:ea typeface="나눔바른고딕" pitchFamily="50" charset="-127"/>
              </a:rPr>
              <a:t>텍스트 </a:t>
            </a:r>
            <a:r>
              <a:rPr lang="ko-KR" altLang="en-US" sz="1800" dirty="0" err="1">
                <a:latin typeface="나눔바른고딕" pitchFamily="50" charset="-127"/>
                <a:ea typeface="나눔바른고딕" pitchFamily="50" charset="-127"/>
              </a:rPr>
              <a:t>전처리를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 통해 아래와 같은 데이터프레임을 생성하였다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해당 데이터프레임에서 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‘id’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와 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en-US" altLang="ko-KR" sz="1800" dirty="0" err="1">
                <a:latin typeface="나눔바른고딕" pitchFamily="50" charset="-127"/>
                <a:ea typeface="나눔바른고딕" pitchFamily="50" charset="-127"/>
              </a:rPr>
              <a:t>token_title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800" dirty="0" err="1">
                <a:latin typeface="나눔바른고딕" pitchFamily="50" charset="-127"/>
                <a:ea typeface="나눔바른고딕" pitchFamily="50" charset="-127"/>
              </a:rPr>
              <a:t>컬럼을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 모델 학습에 사용하였다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sz="1800" dirty="0">
              <a:latin typeface="나눔바른고딕" pitchFamily="50" charset="-127"/>
              <a:ea typeface="나눔바른고딕" pitchFamily="50" charset="-127"/>
            </a:endParaRPr>
          </a:p>
          <a:p>
            <a:pPr marL="402325" indent="-402325">
              <a:buFont typeface="Wingdings" panose="05000000000000000000" pitchFamily="2" charset="2"/>
              <a:buChar char="§"/>
            </a:pP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37" y="1616392"/>
            <a:ext cx="3595688" cy="320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4821555"/>
            <a:ext cx="9036050" cy="144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선정 및 분석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10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866" y="2021839"/>
            <a:ext cx="4318434" cy="383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289033" y="1399841"/>
            <a:ext cx="4854034" cy="5122879"/>
          </a:xfrm>
          <a:prstGeom prst="rect">
            <a:avLst/>
          </a:prstGeom>
        </p:spPr>
        <p:txBody>
          <a:bodyPr wrap="square" lIns="107287" tIns="53643" rIns="107287" bIns="53643">
            <a:no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3. Doc2vec </a:t>
            </a:r>
            <a:r>
              <a:rPr lang="ko-KR" altLang="en-US" sz="2000" dirty="0">
                <a:solidFill>
                  <a:prstClr val="black"/>
                </a:solidFill>
                <a:latin typeface="나눔바른고딕" pitchFamily="50" charset="-127"/>
                <a:ea typeface="나눔바른고딕" pitchFamily="50" charset="-127"/>
              </a:rPr>
              <a:t>모델 학습</a:t>
            </a:r>
            <a:endParaRPr lang="en-US" altLang="ko-KR" sz="2000" dirty="0">
              <a:solidFill>
                <a:prstClr val="black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8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 smtClean="0">
                <a:latin typeface="나눔바른고딕" pitchFamily="50" charset="-127"/>
                <a:ea typeface="나눔바른고딕" pitchFamily="50" charset="-127"/>
              </a:rPr>
              <a:t>요리 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제목 문장을 임의로 선택하여 모델에 넣어 테스트를 해본 결과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덮밥이라는 단어가 들어간 문장들을 출력하는 것을 확인할 수 있었다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.</a:t>
            </a:r>
            <a:b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이를 통해 </a:t>
            </a:r>
            <a:r>
              <a:rPr lang="ko-KR" altLang="en-US" sz="1800" dirty="0" err="1">
                <a:latin typeface="나눔바른고딕" pitchFamily="50" charset="-127"/>
                <a:ea typeface="나눔바른고딕" pitchFamily="50" charset="-127"/>
              </a:rPr>
              <a:t>불용어를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 제거하여 모델학습에 사용하면 </a:t>
            </a:r>
            <a:r>
              <a:rPr lang="ko-KR" altLang="en-US" sz="1800" dirty="0" err="1">
                <a:latin typeface="나눔바른고딕" pitchFamily="50" charset="-127"/>
                <a:ea typeface="나눔바른고딕" pitchFamily="50" charset="-127"/>
              </a:rPr>
              <a:t>의미있는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 결과가 나오는 것을 확인할 수 있었다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. </a:t>
            </a:r>
            <a:endParaRPr lang="ko-KR" altLang="en-US" sz="1800" dirty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그러나 브랜드 명과 같은 고유명사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예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800" dirty="0" err="1">
                <a:latin typeface="나눔바른고딕" pitchFamily="50" charset="-127"/>
                <a:ea typeface="나눔바른고딕" pitchFamily="50" charset="-127"/>
              </a:rPr>
              <a:t>목우촌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와 요리와 관련된 표현들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예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- '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말이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'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'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말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'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'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이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'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로 분석함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에 대해 제대로 처리하지 못하는 것을 확인할 수 있었다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1800" dirty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또한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해당 모델을 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Flask API</a:t>
            </a:r>
            <a:r>
              <a:rPr lang="ko-KR" altLang="en-US" sz="1800" dirty="0">
                <a:latin typeface="나눔바른고딕" pitchFamily="50" charset="-127"/>
                <a:ea typeface="나눔바른고딕" pitchFamily="50" charset="-127"/>
              </a:rPr>
              <a:t>서버에 올려 구동해본 결과 결과 도출에 꽤 많은 시간이 소요되어 서비스에 적용하지 않았다</a:t>
            </a:r>
            <a:r>
              <a:rPr lang="en-US" altLang="ko-KR" sz="180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sz="1800" dirty="0">
              <a:latin typeface="나눔바른고딕" pitchFamily="50" charset="-127"/>
              <a:ea typeface="나눔바른고딕" pitchFamily="50" charset="-127"/>
            </a:endParaRPr>
          </a:p>
          <a:p>
            <a:pPr marL="402325" indent="-402325">
              <a:buFont typeface="Wingdings" panose="05000000000000000000" pitchFamily="2" charset="2"/>
              <a:buChar char="§"/>
            </a:pP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3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선정 및 분석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543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417005" y="1467663"/>
            <a:ext cx="8589835" cy="1154774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재료기반 추천시스템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-  </a:t>
            </a:r>
            <a:r>
              <a:rPr lang="ko-KR" altLang="en-US" sz="2000" dirty="0">
                <a:latin typeface="+mj-ea"/>
                <a:ea typeface="+mj-ea"/>
              </a:rPr>
              <a:t>입력재료가 </a:t>
            </a:r>
            <a:r>
              <a:rPr lang="en-US" altLang="ko-KR" sz="2000" dirty="0">
                <a:latin typeface="+mj-ea"/>
                <a:ea typeface="+mj-ea"/>
              </a:rPr>
              <a:t>‘</a:t>
            </a:r>
            <a:r>
              <a:rPr lang="ko-KR" altLang="en-US" sz="2000" dirty="0">
                <a:latin typeface="+mj-ea"/>
                <a:ea typeface="+mj-ea"/>
              </a:rPr>
              <a:t>대파 돼지고기 계란 고추</a:t>
            </a:r>
            <a:r>
              <a:rPr lang="en-US" altLang="ko-KR" sz="2000" dirty="0">
                <a:latin typeface="+mj-ea"/>
                <a:ea typeface="+mj-ea"/>
              </a:rPr>
              <a:t>’</a:t>
            </a:r>
            <a:r>
              <a:rPr lang="ko-KR" altLang="en-US" sz="2000" dirty="0">
                <a:latin typeface="+mj-ea"/>
                <a:ea typeface="+mj-ea"/>
              </a:rPr>
              <a:t>일 경우 해당 재료를 활용하면서 추가재료가 필요 없는 레시피가 우선적으로 추천된다</a:t>
            </a:r>
            <a:r>
              <a:rPr lang="en-US" altLang="ko-KR" sz="2000" dirty="0">
                <a:latin typeface="+mj-ea"/>
                <a:ea typeface="+mj-ea"/>
              </a:rPr>
              <a:t>.	</a:t>
            </a:r>
            <a:r>
              <a:rPr lang="en-US" altLang="ko-KR" sz="2400" dirty="0">
                <a:latin typeface="+mj-ea"/>
                <a:ea typeface="+mj-ea"/>
              </a:rPr>
              <a:t>	</a:t>
            </a:r>
            <a:r>
              <a:rPr lang="en-US" altLang="ko-KR" sz="2800" dirty="0">
                <a:latin typeface="+mj-ea"/>
                <a:ea typeface="+mj-ea"/>
              </a:rPr>
              <a:t>				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97BFBD5-3021-4650-8CE7-01606176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1" y="3295027"/>
            <a:ext cx="3752850" cy="3057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1738EC2-BD28-4601-8686-DFD438D3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558" y="2933700"/>
            <a:ext cx="3857625" cy="3276600"/>
          </a:xfrm>
          <a:prstGeom prst="rect">
            <a:avLst/>
          </a:prstGeom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4.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평가 및 개선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47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D39CFF-AED7-4CC4-AF80-F0A2523F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075" y="2745329"/>
            <a:ext cx="3505200" cy="39761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417005" y="1467663"/>
            <a:ext cx="8589835" cy="2816767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pPr marL="457200" indent="-457200">
              <a:buAutoNum type="arabicPeriod" startAt="2"/>
            </a:pPr>
            <a:r>
              <a:rPr lang="en-US" altLang="ko-KR" sz="2000" dirty="0">
                <a:latin typeface="+mj-ea"/>
                <a:ea typeface="+mj-ea"/>
              </a:rPr>
              <a:t>BERT</a:t>
            </a:r>
            <a:r>
              <a:rPr lang="ko-KR" altLang="en-US" sz="2000" dirty="0">
                <a:latin typeface="+mj-ea"/>
                <a:ea typeface="+mj-ea"/>
              </a:rPr>
              <a:t>를 이용한 매운맛 분류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2-1. </a:t>
            </a:r>
            <a:r>
              <a:rPr lang="ko-KR" altLang="en-US" sz="2000" dirty="0">
                <a:latin typeface="+mj-ea"/>
                <a:ea typeface="+mj-ea"/>
              </a:rPr>
              <a:t>학습시키기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j-ea"/>
                <a:ea typeface="+mj-ea"/>
              </a:rPr>
              <a:t>매운맛이 나는 음식을 </a:t>
            </a:r>
            <a:r>
              <a:rPr lang="en-US" altLang="ko-KR" sz="2000" dirty="0">
                <a:latin typeface="+mj-ea"/>
                <a:ea typeface="+mj-ea"/>
              </a:rPr>
              <a:t>1, </a:t>
            </a:r>
            <a:r>
              <a:rPr lang="ko-KR" altLang="en-US" sz="2000" dirty="0">
                <a:latin typeface="+mj-ea"/>
                <a:ea typeface="+mj-ea"/>
              </a:rPr>
              <a:t>맵지 않은 음식을 </a:t>
            </a:r>
            <a:r>
              <a:rPr lang="en-US" altLang="ko-KR" sz="2000" dirty="0">
                <a:latin typeface="+mj-ea"/>
                <a:ea typeface="+mj-ea"/>
              </a:rPr>
              <a:t>0</a:t>
            </a:r>
            <a:r>
              <a:rPr lang="ko-KR" altLang="en-US" sz="2000" dirty="0">
                <a:latin typeface="+mj-ea"/>
                <a:ea typeface="+mj-ea"/>
              </a:rPr>
              <a:t>으로 </a:t>
            </a:r>
            <a:r>
              <a:rPr lang="ko-KR" altLang="en-US" sz="2000" dirty="0" err="1">
                <a:latin typeface="+mj-ea"/>
                <a:ea typeface="+mj-ea"/>
              </a:rPr>
              <a:t>라벨링한</a:t>
            </a:r>
            <a:r>
              <a:rPr lang="ko-KR" altLang="en-US" sz="2000" dirty="0">
                <a:latin typeface="+mj-ea"/>
                <a:ea typeface="+mj-ea"/>
              </a:rPr>
              <a:t> 후 </a:t>
            </a:r>
            <a:r>
              <a:rPr lang="en-US" altLang="ko-KR" sz="2000" dirty="0">
                <a:latin typeface="+mj-ea"/>
                <a:ea typeface="+mj-ea"/>
              </a:rPr>
              <a:t>train / test s set</a:t>
            </a:r>
            <a:r>
              <a:rPr lang="ko-KR" altLang="en-US" sz="2000" dirty="0">
                <a:latin typeface="+mj-ea"/>
                <a:ea typeface="+mj-ea"/>
              </a:rPr>
              <a:t>으로 나누어 학습시킨다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학습데이터 개수는 </a:t>
            </a:r>
            <a:r>
              <a:rPr lang="en-US" altLang="ko-KR" sz="2000" dirty="0">
                <a:latin typeface="+mj-ea"/>
                <a:ea typeface="+mj-ea"/>
              </a:rPr>
              <a:t>1</a:t>
            </a:r>
            <a:r>
              <a:rPr lang="ko-KR" altLang="en-US" sz="2000" dirty="0">
                <a:latin typeface="+mj-ea"/>
                <a:ea typeface="+mj-ea"/>
              </a:rPr>
              <a:t>이 </a:t>
            </a:r>
            <a:r>
              <a:rPr lang="en-US" altLang="ko-KR" sz="2000" dirty="0">
                <a:latin typeface="+mj-ea"/>
                <a:ea typeface="+mj-ea"/>
              </a:rPr>
              <a:t>3762</a:t>
            </a:r>
            <a:r>
              <a:rPr lang="ko-KR" altLang="en-US" sz="2000" dirty="0">
                <a:latin typeface="+mj-ea"/>
                <a:ea typeface="+mj-ea"/>
              </a:rPr>
              <a:t>개</a:t>
            </a:r>
            <a:r>
              <a:rPr lang="en-US" altLang="ko-KR" sz="2000" dirty="0">
                <a:latin typeface="+mj-ea"/>
                <a:ea typeface="+mj-ea"/>
              </a:rPr>
              <a:t>, 0</a:t>
            </a:r>
            <a:r>
              <a:rPr lang="ko-KR" altLang="en-US" sz="2000" dirty="0">
                <a:latin typeface="+mj-ea"/>
                <a:ea typeface="+mj-ea"/>
              </a:rPr>
              <a:t>이 </a:t>
            </a:r>
            <a:r>
              <a:rPr lang="en-US" altLang="ko-KR" sz="2000" dirty="0">
                <a:latin typeface="+mj-ea"/>
                <a:ea typeface="+mj-ea"/>
              </a:rPr>
              <a:t>9238</a:t>
            </a:r>
            <a:r>
              <a:rPr lang="ko-KR" altLang="en-US" sz="2000" dirty="0">
                <a:latin typeface="+mj-ea"/>
                <a:ea typeface="+mj-ea"/>
              </a:rPr>
              <a:t>개 이다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r>
              <a:rPr lang="en-US" altLang="ko-KR" sz="2800" dirty="0">
                <a:latin typeface="+mj-ea"/>
                <a:ea typeface="+mj-ea"/>
              </a:rPr>
              <a:t>	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j-ea"/>
                <a:ea typeface="+mj-ea"/>
              </a:rPr>
              <a:t>학습결과 </a:t>
            </a:r>
            <a:r>
              <a:rPr lang="en-US" altLang="ko-KR" sz="2000" dirty="0">
                <a:latin typeface="+mj-ea"/>
                <a:ea typeface="+mj-ea"/>
              </a:rPr>
              <a:t>train set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loss</a:t>
            </a:r>
            <a:r>
              <a:rPr lang="ko-KR" altLang="en-US" sz="2000" dirty="0">
                <a:latin typeface="+mj-ea"/>
                <a:ea typeface="+mj-ea"/>
              </a:rPr>
              <a:t>는 </a:t>
            </a:r>
            <a:r>
              <a:rPr lang="en-US" altLang="ko-KR" sz="2000" dirty="0">
                <a:latin typeface="+mj-ea"/>
                <a:ea typeface="+mj-ea"/>
              </a:rPr>
              <a:t>0.03, </a:t>
            </a:r>
          </a:p>
          <a:p>
            <a:r>
              <a:rPr lang="en-US" altLang="ko-KR" sz="2000" dirty="0">
                <a:latin typeface="+mj-ea"/>
                <a:ea typeface="+mj-ea"/>
              </a:rPr>
              <a:t>     accuracy</a:t>
            </a:r>
            <a:r>
              <a:rPr lang="ko-KR" altLang="en-US" sz="2000" dirty="0">
                <a:latin typeface="+mj-ea"/>
                <a:ea typeface="+mj-ea"/>
              </a:rPr>
              <a:t>는 </a:t>
            </a:r>
            <a:r>
              <a:rPr lang="en-US" altLang="ko-KR" sz="2000" dirty="0">
                <a:latin typeface="+mj-ea"/>
                <a:ea typeface="+mj-ea"/>
              </a:rPr>
              <a:t>0.99</a:t>
            </a:r>
            <a:r>
              <a:rPr lang="ko-KR" altLang="en-US" sz="2000" dirty="0">
                <a:latin typeface="+mj-ea"/>
                <a:ea typeface="+mj-ea"/>
              </a:rPr>
              <a:t>가 나왔으며 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     test set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en-US" altLang="ko-KR" sz="2000" dirty="0">
                <a:latin typeface="+mj-ea"/>
                <a:ea typeface="+mj-ea"/>
              </a:rPr>
              <a:t>accuracy</a:t>
            </a:r>
            <a:r>
              <a:rPr lang="ko-KR" altLang="en-US" sz="2000" dirty="0">
                <a:latin typeface="+mj-ea"/>
                <a:ea typeface="+mj-ea"/>
              </a:rPr>
              <a:t>는 </a:t>
            </a:r>
            <a:r>
              <a:rPr lang="en-US" altLang="ko-KR" sz="2000" dirty="0">
                <a:latin typeface="+mj-ea"/>
                <a:ea typeface="+mj-ea"/>
              </a:rPr>
              <a:t>0.99</a:t>
            </a:r>
            <a:r>
              <a:rPr lang="ko-KR" altLang="en-US" sz="2000" dirty="0">
                <a:latin typeface="+mj-ea"/>
                <a:ea typeface="+mj-ea"/>
              </a:rPr>
              <a:t>가 나왔다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r>
              <a:rPr lang="en-US" altLang="ko-KR" sz="2400" dirty="0">
                <a:latin typeface="+mj-ea"/>
                <a:ea typeface="+mj-ea"/>
              </a:rPr>
              <a:t>	</a:t>
            </a:r>
            <a:r>
              <a:rPr lang="en-US" altLang="ko-KR" sz="2800" dirty="0">
                <a:latin typeface="+mj-ea"/>
                <a:ea typeface="+mj-ea"/>
              </a:rPr>
              <a:t>	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DD25D56-E6F4-403B-9855-1461EA58A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40" y="4469956"/>
            <a:ext cx="4374643" cy="18863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0F85F2A-2425-4F4F-8CFB-B201323A7AC2}"/>
              </a:ext>
            </a:extLst>
          </p:cNvPr>
          <p:cNvSpPr/>
          <p:nvPr/>
        </p:nvSpPr>
        <p:spPr>
          <a:xfrm>
            <a:off x="5726333" y="5907298"/>
            <a:ext cx="1965959" cy="7156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16D78CF-E8B7-48CD-A1A2-7207D5881634}"/>
              </a:ext>
            </a:extLst>
          </p:cNvPr>
          <p:cNvSpPr/>
          <p:nvPr/>
        </p:nvSpPr>
        <p:spPr>
          <a:xfrm>
            <a:off x="464440" y="5889942"/>
            <a:ext cx="1564195" cy="213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15691A9-4A79-477A-A826-484DFE02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260" y="2821172"/>
            <a:ext cx="3543300" cy="295275"/>
          </a:xfrm>
          <a:prstGeom prst="rect">
            <a:avLst/>
          </a:prstGeom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4.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평가 및 개선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52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矩形 2"/>
          <p:cNvSpPr/>
          <p:nvPr/>
        </p:nvSpPr>
        <p:spPr>
          <a:xfrm>
            <a:off x="209551" y="2961797"/>
            <a:ext cx="9486899" cy="934407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 algn="ctr"/>
            <a:r>
              <a:rPr lang="en-US" altLang="ko-KR" sz="55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55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55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팀 </a:t>
            </a:r>
            <a:r>
              <a:rPr lang="ko-KR" altLang="en-US" sz="55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구성 </a:t>
            </a:r>
            <a:r>
              <a:rPr lang="ko-KR" altLang="en-US" sz="55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및 역할</a:t>
            </a:r>
            <a:endParaRPr lang="zh-CN" altLang="en-US" sz="5500" b="1" dirty="0">
              <a:solidFill>
                <a:srgbClr val="1A7BAE"/>
              </a:solidFill>
              <a:latin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73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417005" y="1467663"/>
            <a:ext cx="8589835" cy="1339440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2-2. </a:t>
            </a:r>
            <a:r>
              <a:rPr lang="ko-KR" altLang="en-US" sz="2000" dirty="0">
                <a:latin typeface="+mj-ea"/>
                <a:ea typeface="+mj-ea"/>
              </a:rPr>
              <a:t>새로운 문장으로 매운맛 예측하기</a:t>
            </a:r>
            <a:endParaRPr lang="en-US" altLang="ko-KR" sz="2800" dirty="0">
              <a:latin typeface="+mj-ea"/>
              <a:ea typeface="+mj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+mj-ea"/>
                <a:ea typeface="+mj-ea"/>
              </a:rPr>
              <a:t>학습한 모델에 여러 문장들을 넣어 테스트해 보고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err="1">
                <a:latin typeface="+mj-ea"/>
                <a:ea typeface="+mj-ea"/>
              </a:rPr>
              <a:t>라벨링</a:t>
            </a:r>
            <a:r>
              <a:rPr lang="ko-KR" altLang="en-US" sz="2000" dirty="0">
                <a:latin typeface="+mj-ea"/>
                <a:ea typeface="+mj-ea"/>
              </a:rPr>
              <a:t> 되지 않은 나머지 레시피들을 분류한다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+mj-ea"/>
                <a:ea typeface="+mj-ea"/>
              </a:rPr>
              <a:t>‘</a:t>
            </a:r>
            <a:r>
              <a:rPr lang="ko-KR" altLang="en-US" sz="2000" dirty="0">
                <a:latin typeface="+mj-ea"/>
                <a:ea typeface="+mj-ea"/>
              </a:rPr>
              <a:t>제육볶음</a:t>
            </a:r>
            <a:r>
              <a:rPr lang="en-US" altLang="ko-KR" sz="2000" dirty="0">
                <a:latin typeface="+mj-ea"/>
                <a:ea typeface="+mj-ea"/>
              </a:rPr>
              <a:t>’</a:t>
            </a:r>
            <a:r>
              <a:rPr lang="ko-KR" altLang="en-US" sz="2000" dirty="0">
                <a:latin typeface="+mj-ea"/>
                <a:ea typeface="+mj-ea"/>
              </a:rPr>
              <a:t>의 경우 맵다고</a:t>
            </a:r>
            <a:r>
              <a:rPr lang="en-US" altLang="ko-KR" sz="2000" dirty="0">
                <a:latin typeface="+mj-ea"/>
                <a:ea typeface="+mj-ea"/>
              </a:rPr>
              <a:t>, ‘</a:t>
            </a:r>
            <a:r>
              <a:rPr lang="ko-KR" altLang="en-US" sz="2000" dirty="0">
                <a:latin typeface="+mj-ea"/>
                <a:ea typeface="+mj-ea"/>
              </a:rPr>
              <a:t>계란말이</a:t>
            </a:r>
            <a:r>
              <a:rPr lang="en-US" altLang="ko-KR" sz="2000" dirty="0">
                <a:latin typeface="+mj-ea"/>
                <a:ea typeface="+mj-ea"/>
              </a:rPr>
              <a:t>’</a:t>
            </a:r>
            <a:r>
              <a:rPr lang="ko-KR" altLang="en-US" sz="2000" dirty="0">
                <a:latin typeface="+mj-ea"/>
                <a:ea typeface="+mj-ea"/>
              </a:rPr>
              <a:t>의 경우 맵지 않다고 예측했다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7CA720B-3131-499C-B887-1EB28F04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2756201"/>
            <a:ext cx="3971925" cy="3343275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4.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평가 및 개선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09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417005" y="1467663"/>
            <a:ext cx="8589835" cy="846997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실제 데이터셋의 전처리한 문장을 넣었을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고등어 김치조림의 레시피는 맵다고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몬테크리스토</a:t>
            </a:r>
            <a:r>
              <a:rPr lang="ko-KR" altLang="en-US" dirty="0">
                <a:latin typeface="+mj-ea"/>
                <a:ea typeface="+mj-ea"/>
              </a:rPr>
              <a:t> 샌드위치의 레시피는 맵지 않다고 예측했다</a:t>
            </a:r>
            <a:r>
              <a:rPr lang="en-US" altLang="ko-KR" sz="2400" dirty="0">
                <a:latin typeface="+mj-ea"/>
                <a:ea typeface="+mj-ea"/>
              </a:rPr>
              <a:t>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3CA2F32-6013-45D6-8F55-22B21CC7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2521267"/>
            <a:ext cx="8715375" cy="1571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54C08E0-5E08-4745-BF3D-2FE37A5F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4555014"/>
            <a:ext cx="9534525" cy="1400175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4.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모델 평가 및 개선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54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D25869A-7D66-4564-86EE-6ACD31E6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13" y="1673296"/>
            <a:ext cx="6938623" cy="4443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CE69110-1D24-4AAF-A095-C28176775738}"/>
              </a:ext>
            </a:extLst>
          </p:cNvPr>
          <p:cNvSpPr txBox="1"/>
          <p:nvPr/>
        </p:nvSpPr>
        <p:spPr>
          <a:xfrm>
            <a:off x="7311436" y="2154258"/>
            <a:ext cx="2698229" cy="140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19" dirty="0">
                <a:latin typeface="+mj-ea"/>
                <a:ea typeface="+mj-ea"/>
              </a:rPr>
              <a:t>추천 </a:t>
            </a:r>
            <a:r>
              <a:rPr lang="en-US" altLang="ko-KR" sz="1219" dirty="0">
                <a:latin typeface="+mj-ea"/>
                <a:ea typeface="+mj-ea"/>
              </a:rPr>
              <a:t>method</a:t>
            </a:r>
          </a:p>
          <a:p>
            <a:pPr marL="342900" indent="-342900">
              <a:buAutoNum type="arabicPeriod"/>
              <a:defRPr/>
            </a:pPr>
            <a:r>
              <a:rPr lang="ko-KR" altLang="en-US" sz="1219" dirty="0">
                <a:latin typeface="+mj-ea"/>
                <a:ea typeface="+mj-ea"/>
              </a:rPr>
              <a:t>재료를 입력하면 </a:t>
            </a:r>
            <a:r>
              <a:rPr lang="en-US" altLang="ko-KR" sz="1219" dirty="0">
                <a:latin typeface="+mj-ea"/>
                <a:ea typeface="+mj-ea"/>
              </a:rPr>
              <a:t>vectorize</a:t>
            </a:r>
            <a:r>
              <a:rPr lang="ko-KR" altLang="en-US" sz="1219" dirty="0">
                <a:latin typeface="+mj-ea"/>
                <a:ea typeface="+mj-ea"/>
              </a:rPr>
              <a:t>화 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  <a:defRPr/>
            </a:pPr>
            <a:r>
              <a:rPr lang="ko-KR" altLang="en-US" sz="1219" dirty="0">
                <a:latin typeface="+mj-ea"/>
                <a:ea typeface="+mj-ea"/>
              </a:rPr>
              <a:t>레시피 재료들의 </a:t>
            </a:r>
            <a:r>
              <a:rPr lang="en-US" altLang="ko-KR" sz="1219" dirty="0">
                <a:latin typeface="+mj-ea"/>
                <a:ea typeface="+mj-ea"/>
              </a:rPr>
              <a:t>vector</a:t>
            </a:r>
            <a:r>
              <a:rPr lang="ko-KR" altLang="en-US" sz="1219" dirty="0">
                <a:latin typeface="+mj-ea"/>
                <a:ea typeface="+mj-ea"/>
              </a:rPr>
              <a:t>값들과 코사인 유사도를 계산한다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  <a:defRPr/>
            </a:pPr>
            <a:r>
              <a:rPr lang="ko-KR" altLang="en-US" sz="1219" dirty="0">
                <a:latin typeface="+mj-ea"/>
                <a:ea typeface="+mj-ea"/>
              </a:rPr>
              <a:t>추가 계산을 통해 코사인 유사도가 높으면서도 추가 재료가 필요 없는 레시피의 </a:t>
            </a:r>
            <a:r>
              <a:rPr lang="en-US" altLang="ko-KR" sz="1219" dirty="0">
                <a:latin typeface="+mj-ea"/>
                <a:ea typeface="+mj-ea"/>
              </a:rPr>
              <a:t>index</a:t>
            </a:r>
            <a:r>
              <a:rPr lang="ko-KR" altLang="en-US" sz="1219" dirty="0">
                <a:latin typeface="+mj-ea"/>
                <a:ea typeface="+mj-ea"/>
              </a:rPr>
              <a:t>값을 반환한다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6. Flask API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119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6462641-EC71-411C-996C-5E9DD11A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674810"/>
            <a:ext cx="6505574" cy="3968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ED84E4-D65A-4D75-9A8C-2FFEAF227B1F}"/>
              </a:ext>
            </a:extLst>
          </p:cNvPr>
          <p:cNvSpPr txBox="1"/>
          <p:nvPr/>
        </p:nvSpPr>
        <p:spPr>
          <a:xfrm>
            <a:off x="6779622" y="1932316"/>
            <a:ext cx="2698229" cy="103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19" dirty="0">
                <a:latin typeface="+mj-ea"/>
                <a:ea typeface="+mj-ea"/>
              </a:rPr>
              <a:t>모델 </a:t>
            </a:r>
            <a:r>
              <a:rPr lang="en-US" altLang="ko-KR" sz="1219" dirty="0">
                <a:latin typeface="+mj-ea"/>
                <a:ea typeface="+mj-ea"/>
              </a:rPr>
              <a:t>Load</a:t>
            </a:r>
          </a:p>
          <a:p>
            <a:pPr marL="342900" indent="-342900">
              <a:buAutoNum type="arabicPeriod"/>
              <a:defRPr/>
            </a:pPr>
            <a:r>
              <a:rPr lang="ko-KR" altLang="en-US" sz="1219" dirty="0">
                <a:latin typeface="+mj-ea"/>
                <a:ea typeface="+mj-ea"/>
              </a:rPr>
              <a:t>모델 사용 시점이 아닌 서버 부팅 시 모델을 미리 </a:t>
            </a:r>
            <a:r>
              <a:rPr lang="en-US" altLang="ko-KR" sz="1219" dirty="0">
                <a:latin typeface="+mj-ea"/>
                <a:ea typeface="+mj-ea"/>
              </a:rPr>
              <a:t>load</a:t>
            </a:r>
            <a:r>
              <a:rPr lang="ko-KR" altLang="en-US" sz="1219" dirty="0">
                <a:latin typeface="+mj-ea"/>
                <a:ea typeface="+mj-ea"/>
              </a:rPr>
              <a:t>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  <a:defRPr/>
            </a:pPr>
            <a:r>
              <a:rPr lang="ko-KR" altLang="en-US" sz="1219" dirty="0">
                <a:latin typeface="+mj-ea"/>
                <a:ea typeface="+mj-ea"/>
              </a:rPr>
              <a:t>이를 통해 불필요한 오버헤드를 감소시킨다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6. Flask API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663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ECD1543-656C-46BF-A021-4F54DEF7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4" y="1932316"/>
            <a:ext cx="5108873" cy="3976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0FE720-AC32-4215-8B38-DB445886A5B2}"/>
              </a:ext>
            </a:extLst>
          </p:cNvPr>
          <p:cNvSpPr txBox="1"/>
          <p:nvPr/>
        </p:nvSpPr>
        <p:spPr>
          <a:xfrm>
            <a:off x="5608320" y="1932316"/>
            <a:ext cx="3869532" cy="140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19" dirty="0">
                <a:latin typeface="+mj-ea"/>
                <a:ea typeface="+mj-ea"/>
              </a:rPr>
              <a:t>식재료 이미지 </a:t>
            </a:r>
            <a:r>
              <a:rPr lang="en-US" altLang="ko-KR" sz="1219" dirty="0">
                <a:latin typeface="+mj-ea"/>
                <a:ea typeface="+mj-ea"/>
              </a:rPr>
              <a:t>Detection </a:t>
            </a:r>
            <a:r>
              <a:rPr lang="ko-KR" altLang="en-US" sz="1219" dirty="0">
                <a:latin typeface="+mj-ea"/>
                <a:ea typeface="+mj-ea"/>
              </a:rPr>
              <a:t>모델 </a:t>
            </a:r>
            <a:r>
              <a:rPr lang="en-US" altLang="ko-KR" sz="1219" dirty="0">
                <a:latin typeface="+mj-ea"/>
                <a:ea typeface="+mj-ea"/>
              </a:rPr>
              <a:t>route</a:t>
            </a:r>
          </a:p>
          <a:p>
            <a:pPr>
              <a:defRPr/>
            </a:pPr>
            <a:endParaRPr lang="en-US" altLang="ko-KR" sz="1219" dirty="0">
              <a:latin typeface="+mj-ea"/>
              <a:ea typeface="+mj-ea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1219" dirty="0">
                <a:latin typeface="+mj-ea"/>
                <a:ea typeface="+mj-ea"/>
              </a:rPr>
              <a:t>식재료 </a:t>
            </a:r>
            <a:r>
              <a:rPr lang="en-US" altLang="ko-KR" sz="1219" dirty="0">
                <a:latin typeface="+mj-ea"/>
                <a:ea typeface="+mj-ea"/>
              </a:rPr>
              <a:t>image</a:t>
            </a:r>
            <a:r>
              <a:rPr lang="ko-KR" altLang="en-US" sz="1219" dirty="0">
                <a:latin typeface="+mj-ea"/>
                <a:ea typeface="+mj-ea"/>
              </a:rPr>
              <a:t> </a:t>
            </a:r>
            <a:r>
              <a:rPr lang="en-US" altLang="ko-KR" sz="1219" dirty="0">
                <a:latin typeface="+mj-ea"/>
                <a:ea typeface="+mj-ea"/>
              </a:rPr>
              <a:t>Detection </a:t>
            </a:r>
            <a:r>
              <a:rPr lang="ko-KR" altLang="en-US" sz="1219" dirty="0">
                <a:latin typeface="+mj-ea"/>
                <a:ea typeface="+mj-ea"/>
              </a:rPr>
              <a:t>요청을 받는다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  <a:defRPr/>
            </a:pPr>
            <a:r>
              <a:rPr lang="ko-KR" altLang="en-US" sz="1219" dirty="0">
                <a:latin typeface="+mj-ea"/>
                <a:ea typeface="+mj-ea"/>
              </a:rPr>
              <a:t>요청과 함께 </a:t>
            </a:r>
            <a:r>
              <a:rPr lang="en-US" altLang="ko-KR" sz="1219" dirty="0">
                <a:latin typeface="+mj-ea"/>
                <a:ea typeface="+mj-ea"/>
              </a:rPr>
              <a:t>base64</a:t>
            </a:r>
            <a:r>
              <a:rPr lang="ko-KR" altLang="en-US" sz="1219" dirty="0">
                <a:latin typeface="+mj-ea"/>
                <a:ea typeface="+mj-ea"/>
              </a:rPr>
              <a:t>형태의 </a:t>
            </a:r>
            <a:r>
              <a:rPr lang="en-US" altLang="ko-KR" sz="1219" dirty="0">
                <a:latin typeface="+mj-ea"/>
                <a:ea typeface="+mj-ea"/>
              </a:rPr>
              <a:t>image</a:t>
            </a:r>
            <a:r>
              <a:rPr lang="ko-KR" altLang="en-US" sz="1219" dirty="0">
                <a:latin typeface="+mj-ea"/>
                <a:ea typeface="+mj-ea"/>
              </a:rPr>
              <a:t>를 받는다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  <a:defRPr/>
            </a:pPr>
            <a:r>
              <a:rPr lang="en-US" altLang="ko-KR" sz="1219" dirty="0">
                <a:latin typeface="+mj-ea"/>
                <a:ea typeface="+mj-ea"/>
              </a:rPr>
              <a:t>Image</a:t>
            </a:r>
            <a:r>
              <a:rPr lang="ko-KR" altLang="en-US" sz="1219" dirty="0">
                <a:latin typeface="+mj-ea"/>
                <a:ea typeface="+mj-ea"/>
              </a:rPr>
              <a:t>를 </a:t>
            </a:r>
            <a:r>
              <a:rPr lang="en-US" altLang="ko-KR" sz="1219" dirty="0">
                <a:latin typeface="+mj-ea"/>
                <a:ea typeface="+mj-ea"/>
              </a:rPr>
              <a:t>image Detection </a:t>
            </a:r>
            <a:r>
              <a:rPr lang="ko-KR" altLang="en-US" sz="1219" dirty="0">
                <a:latin typeface="+mj-ea"/>
                <a:ea typeface="+mj-ea"/>
              </a:rPr>
              <a:t>모델에 적용한다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  <a:defRPr/>
            </a:pPr>
            <a:r>
              <a:rPr lang="ko-KR" altLang="en-US" sz="1219" dirty="0">
                <a:latin typeface="+mj-ea"/>
                <a:ea typeface="+mj-ea"/>
              </a:rPr>
              <a:t>결과로 결과 </a:t>
            </a:r>
            <a:r>
              <a:rPr lang="en-US" altLang="ko-KR" sz="1219" dirty="0">
                <a:latin typeface="+mj-ea"/>
                <a:ea typeface="+mj-ea"/>
              </a:rPr>
              <a:t>image</a:t>
            </a:r>
            <a:r>
              <a:rPr lang="ko-KR" altLang="en-US" sz="1219" dirty="0">
                <a:latin typeface="+mj-ea"/>
                <a:ea typeface="+mj-ea"/>
              </a:rPr>
              <a:t>와 </a:t>
            </a:r>
            <a:r>
              <a:rPr lang="en-US" altLang="ko-KR" sz="1219" dirty="0">
                <a:latin typeface="+mj-ea"/>
                <a:ea typeface="+mj-ea"/>
              </a:rPr>
              <a:t>label(</a:t>
            </a:r>
            <a:r>
              <a:rPr lang="ko-KR" altLang="en-US" sz="1219" dirty="0">
                <a:latin typeface="+mj-ea"/>
                <a:ea typeface="+mj-ea"/>
              </a:rPr>
              <a:t>식재료 목록</a:t>
            </a:r>
            <a:r>
              <a:rPr lang="en-US" altLang="ko-KR" sz="1219" dirty="0">
                <a:latin typeface="+mj-ea"/>
                <a:ea typeface="+mj-ea"/>
              </a:rPr>
              <a:t>)</a:t>
            </a:r>
            <a:r>
              <a:rPr lang="ko-KR" altLang="en-US" sz="1219" dirty="0">
                <a:latin typeface="+mj-ea"/>
                <a:ea typeface="+mj-ea"/>
              </a:rPr>
              <a:t>이 반환된다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 marL="342900" indent="-342900">
              <a:buAutoNum type="arabicPeriod"/>
              <a:defRPr/>
            </a:pPr>
            <a:r>
              <a:rPr lang="en-US" altLang="ko-KR" sz="1219" dirty="0" err="1">
                <a:latin typeface="+mj-ea"/>
                <a:ea typeface="+mj-ea"/>
              </a:rPr>
              <a:t>Jsonify</a:t>
            </a:r>
            <a:r>
              <a:rPr lang="ko-KR" altLang="en-US" sz="1219" dirty="0">
                <a:latin typeface="+mj-ea"/>
                <a:ea typeface="+mj-ea"/>
              </a:rPr>
              <a:t>메소드를 사용하여 반환한다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6. Flask API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099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BC033C9-74B9-46F4-B2F9-9997EAB4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" y="1432786"/>
            <a:ext cx="4539975" cy="5196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D6E877-2CC6-43FB-8069-3B9CE0255D27}"/>
              </a:ext>
            </a:extLst>
          </p:cNvPr>
          <p:cNvSpPr txBox="1"/>
          <p:nvPr/>
        </p:nvSpPr>
        <p:spPr>
          <a:xfrm>
            <a:off x="5608320" y="1932316"/>
            <a:ext cx="3869532" cy="140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19" dirty="0"/>
              <a:t>식재료목록과 연관성 높은 레시피 도출 로직</a:t>
            </a:r>
            <a:endParaRPr lang="en-US" altLang="ko-KR" sz="1219" dirty="0"/>
          </a:p>
          <a:p>
            <a:pPr>
              <a:defRPr/>
            </a:pPr>
            <a:endParaRPr lang="en-US" altLang="ko-KR" sz="1219" dirty="0"/>
          </a:p>
          <a:p>
            <a:pPr marL="342900" indent="-342900">
              <a:buAutoNum type="arabicPeriod"/>
              <a:defRPr/>
            </a:pPr>
            <a:r>
              <a:rPr lang="ko-KR" altLang="en-US" sz="1219" dirty="0"/>
              <a:t>요청과 </a:t>
            </a:r>
            <a:r>
              <a:rPr lang="ko-KR" altLang="en-US" sz="1219" dirty="0" err="1"/>
              <a:t>함꼐</a:t>
            </a:r>
            <a:r>
              <a:rPr lang="ko-KR" altLang="en-US" sz="1219" dirty="0"/>
              <a:t> 넘겨받은 식재료 데이터를 처리한다</a:t>
            </a:r>
            <a:r>
              <a:rPr lang="en-US" altLang="ko-KR" sz="1219" dirty="0"/>
              <a:t>.</a:t>
            </a:r>
          </a:p>
          <a:p>
            <a:pPr marL="342900" indent="-342900">
              <a:buAutoNum type="arabicPeriod"/>
              <a:defRPr/>
            </a:pPr>
            <a:r>
              <a:rPr lang="en-US" altLang="ko-KR" sz="1219" dirty="0"/>
              <a:t>Recipe </a:t>
            </a:r>
            <a:r>
              <a:rPr lang="ko-KR" altLang="en-US" sz="1219" dirty="0"/>
              <a:t>테이블의 데이터와 식재료 목록을 비교한다</a:t>
            </a:r>
            <a:r>
              <a:rPr lang="en-US" altLang="ko-KR" sz="1219" dirty="0"/>
              <a:t>.</a:t>
            </a:r>
          </a:p>
          <a:p>
            <a:pPr marL="342900" indent="-342900">
              <a:buAutoNum type="arabicPeriod"/>
              <a:defRPr/>
            </a:pPr>
            <a:r>
              <a:rPr lang="ko-KR" altLang="en-US" sz="1219" dirty="0"/>
              <a:t>연관성 높은 레시피 </a:t>
            </a:r>
            <a:r>
              <a:rPr lang="en-US" altLang="ko-KR" sz="1219" dirty="0"/>
              <a:t>100</a:t>
            </a:r>
            <a:r>
              <a:rPr lang="ko-KR" altLang="en-US" sz="1219" dirty="0"/>
              <a:t>개를 추려낸다</a:t>
            </a:r>
            <a:r>
              <a:rPr lang="en-US" altLang="ko-KR" sz="1219" dirty="0"/>
              <a:t>.</a:t>
            </a:r>
          </a:p>
          <a:p>
            <a:pPr marL="342900" indent="-342900">
              <a:buAutoNum type="arabicPeriod"/>
              <a:defRPr/>
            </a:pPr>
            <a:r>
              <a:rPr lang="en-US" altLang="ko-KR" sz="1219" dirty="0"/>
              <a:t>100</a:t>
            </a:r>
            <a:r>
              <a:rPr lang="ko-KR" altLang="en-US" sz="1219" dirty="0"/>
              <a:t>개의 </a:t>
            </a:r>
            <a:r>
              <a:rPr lang="en-US" altLang="ko-KR" sz="1219" dirty="0" err="1"/>
              <a:t>recipeId</a:t>
            </a:r>
            <a:r>
              <a:rPr lang="en-US" altLang="ko-KR" sz="1219" dirty="0"/>
              <a:t> </a:t>
            </a:r>
            <a:r>
              <a:rPr lang="ko-KR" altLang="en-US" sz="1219" dirty="0"/>
              <a:t>를 반환한다</a:t>
            </a:r>
            <a:r>
              <a:rPr lang="en-US" altLang="ko-KR" sz="1219" dirty="0"/>
              <a:t>.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25480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6. Flask API</a:t>
            </a:r>
            <a:endParaRPr lang="ko-KR" altLang="en-US" sz="19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101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209551" y="2553993"/>
            <a:ext cx="9486899" cy="1750015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 algn="ctr"/>
            <a:r>
              <a:rPr lang="en-US" altLang="ko-KR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</a:t>
            </a:r>
            <a:r>
              <a:rPr lang="en-US" altLang="ko-KR" sz="55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</a:t>
            </a:r>
            <a:r>
              <a:rPr lang="ko-KR" altLang="en-US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수행 </a:t>
            </a:r>
            <a:r>
              <a:rPr lang="ko-KR" altLang="en-US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sz="6000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 algn="ctr"/>
            <a:r>
              <a:rPr lang="en-US" altLang="ko-KR" sz="44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사용 기술 정의</a:t>
            </a:r>
            <a:endParaRPr lang="en-US" altLang="ko-KR" sz="44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  <p:sp>
        <p:nvSpPr>
          <p:cNvPr id="13" name="슬라이드 번호 개체 틀 5"/>
          <p:cNvSpPr/>
          <p:nvPr/>
        </p:nvSpPr>
        <p:spPr>
          <a:xfrm>
            <a:off x="6613029" y="5807475"/>
            <a:ext cx="1810941" cy="296664"/>
          </a:xfrm>
          <a:prstGeom prst="rect">
            <a:avLst/>
          </a:prstGeom>
        </p:spPr>
        <p:txBody>
          <a:bodyPr vert="horz" lIns="87171" tIns="43585" rIns="87171" bIns="43585" anchor="ctr"/>
          <a:lstStyle/>
          <a:p>
            <a:pPr algn="r" defTabSz="871704">
              <a:spcBef>
                <a:spcPct val="0"/>
              </a:spcBef>
              <a:defRPr/>
            </a:pPr>
            <a:fld id="{D7D657F1-E26E-4878-8FB9-A33707A39A08}" type="slidenum">
              <a:rPr lang="en-US" altLang="en-US" sz="1138">
                <a:solidFill>
                  <a:schemeClr val="tx1">
                    <a:tint val="75000"/>
                  </a:schemeClr>
                </a:solidFill>
                <a:latin typeface="KoPub돋움체 Bold"/>
                <a:ea typeface="KoPub돋움체 Bold"/>
              </a:rPr>
              <a:pPr algn="r" defTabSz="871704">
                <a:spcBef>
                  <a:spcPct val="0"/>
                </a:spcBef>
                <a:defRPr/>
              </a:pPr>
              <a:t>67</a:t>
            </a:fld>
            <a:endParaRPr lang="en-US" altLang="en-US" sz="1138">
              <a:solidFill>
                <a:schemeClr val="tx1">
                  <a:tint val="75000"/>
                </a:schemeClr>
              </a:solidFill>
              <a:latin typeface="KoPub돋움체 Bold"/>
              <a:ea typeface="KoPub돋움체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05929" y="1733935"/>
            <a:ext cx="1168056" cy="1136487"/>
          </a:xfrm>
          <a:prstGeom prst="rect">
            <a:avLst/>
          </a:prstGeom>
          <a:effectLst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70236" y="2930877"/>
            <a:ext cx="1769725" cy="91088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17" name="연결선: 꺾임 16"/>
          <p:cNvCxnSpPr/>
          <p:nvPr/>
        </p:nvCxnSpPr>
        <p:spPr>
          <a:xfrm rot="5400000" flipV="1">
            <a:off x="5522146" y="2238231"/>
            <a:ext cx="515899" cy="1780279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  <a:effectLst>
            <a:glow rad="63500">
              <a:schemeClr val="accent1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33431" y="2933490"/>
            <a:ext cx="1561857" cy="442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38" b="1">
                <a:latin typeface="+mj-ea"/>
                <a:ea typeface="+mj-ea"/>
              </a:rPr>
              <a:t>mybatise </a:t>
            </a:r>
            <a:r>
              <a:rPr lang="ko-KR" altLang="en-US" sz="1138">
                <a:latin typeface="+mj-ea"/>
                <a:ea typeface="+mj-ea"/>
              </a:rPr>
              <a:t>사용하여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               </a:t>
            </a: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와 연결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68038" y="2959635"/>
            <a:ext cx="377570" cy="37757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rot="5400000">
            <a:off x="7070141" y="4325619"/>
            <a:ext cx="968810" cy="1103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  <a:effectLst>
            <a:glow rad="63500">
              <a:schemeClr val="accent1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55797" y="4230305"/>
            <a:ext cx="1095172" cy="6176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recipe data</a:t>
            </a:r>
            <a:r>
              <a:rPr lang="ko-KR" altLang="en-US" sz="1138">
                <a:latin typeface="+mj-ea"/>
                <a:ea typeface="+mj-ea"/>
              </a:rPr>
              <a:t>를 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가져오기 위한</a:t>
            </a:r>
          </a:p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 접근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28214" y="1682903"/>
            <a:ext cx="2317782" cy="124368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23" name="직선 화살표 연결선 22"/>
          <p:cNvCxnSpPr/>
          <p:nvPr/>
        </p:nvCxnSpPr>
        <p:spPr>
          <a:xfrm>
            <a:off x="5570035" y="2634177"/>
            <a:ext cx="794822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  <a:effectLst>
            <a:glow rad="63500">
              <a:schemeClr val="accent1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10800000">
            <a:off x="5570034" y="2038060"/>
            <a:ext cx="752989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  <a:effectLst>
            <a:glow rad="63500">
              <a:schemeClr val="accent1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32135" y="1703397"/>
            <a:ext cx="444352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요청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31299" y="2276925"/>
            <a:ext cx="444352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응답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41387" y="3964041"/>
            <a:ext cx="2920634" cy="163858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28" name="연결선: 꺾임 27"/>
          <p:cNvCxnSpPr/>
          <p:nvPr/>
        </p:nvCxnSpPr>
        <p:spPr>
          <a:xfrm rot="5400000" flipH="1" flipV="1">
            <a:off x="2672884" y="2330997"/>
            <a:ext cx="1661862" cy="1604227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  <a:effectLst>
            <a:glow rad="63500">
              <a:schemeClr val="accent2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88150" y="2738758"/>
            <a:ext cx="1980029" cy="6176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38" dirty="0">
                <a:latin typeface="+mj-ea"/>
                <a:ea typeface="+mj-ea"/>
              </a:rPr>
              <a:t>form</a:t>
            </a:r>
            <a:r>
              <a:rPr lang="ko-KR" altLang="en-US" sz="1138" dirty="0">
                <a:latin typeface="+mj-ea"/>
                <a:ea typeface="+mj-ea"/>
              </a:rPr>
              <a:t>과 </a:t>
            </a:r>
            <a:r>
              <a:rPr lang="en-US" altLang="ko-KR" sz="1138" dirty="0">
                <a:latin typeface="+mj-ea"/>
                <a:ea typeface="+mj-ea"/>
              </a:rPr>
              <a:t>fetch </a:t>
            </a:r>
            <a:r>
              <a:rPr lang="en-US" altLang="ko-KR" sz="1138" dirty="0" err="1">
                <a:latin typeface="+mj-ea"/>
                <a:ea typeface="+mj-ea"/>
              </a:rPr>
              <a:t>api</a:t>
            </a:r>
            <a:r>
              <a:rPr lang="ko-KR" altLang="en-US" sz="1138" dirty="0">
                <a:latin typeface="+mj-ea"/>
                <a:ea typeface="+mj-ea"/>
              </a:rPr>
              <a:t>를 통해</a:t>
            </a:r>
          </a:p>
          <a:p>
            <a:pPr>
              <a:defRPr/>
            </a:pPr>
            <a:r>
              <a:rPr lang="ko-KR" altLang="en-US" sz="1138" dirty="0">
                <a:latin typeface="+mj-ea"/>
                <a:ea typeface="+mj-ea"/>
              </a:rPr>
              <a:t>데이터를 동기적</a:t>
            </a:r>
            <a:r>
              <a:rPr lang="en-US" altLang="ko-KR" sz="1138" dirty="0">
                <a:latin typeface="+mj-ea"/>
                <a:ea typeface="+mj-ea"/>
              </a:rPr>
              <a:t>,</a:t>
            </a:r>
            <a:r>
              <a:rPr lang="ko-KR" altLang="en-US" sz="1138" dirty="0">
                <a:latin typeface="+mj-ea"/>
                <a:ea typeface="+mj-ea"/>
              </a:rPr>
              <a:t> 비동기적으로</a:t>
            </a:r>
          </a:p>
          <a:p>
            <a:pPr>
              <a:defRPr/>
            </a:pPr>
            <a:r>
              <a:rPr lang="ko-KR" altLang="en-US" sz="1138" dirty="0">
                <a:latin typeface="+mj-ea"/>
                <a:ea typeface="+mj-ea"/>
              </a:rPr>
              <a:t>처리</a:t>
            </a:r>
          </a:p>
        </p:txBody>
      </p:sp>
      <p:cxnSp>
        <p:nvCxnSpPr>
          <p:cNvPr id="30" name="연결선: 꺾임 29"/>
          <p:cNvCxnSpPr/>
          <p:nvPr/>
        </p:nvCxnSpPr>
        <p:spPr>
          <a:xfrm rot="5400000" flipV="1">
            <a:off x="4863884" y="2896495"/>
            <a:ext cx="2376128" cy="2323978"/>
          </a:xfrm>
          <a:prstGeom prst="bentConnector2">
            <a:avLst/>
          </a:prstGeom>
          <a:ln>
            <a:solidFill>
              <a:schemeClr val="dk1"/>
            </a:solidFill>
            <a:tailEnd type="arrow"/>
          </a:ln>
          <a:effectLst>
            <a:glow rad="63500">
              <a:schemeClr val="accent1">
                <a:satMod val="175000"/>
                <a:alpha val="50000"/>
              </a:schemeClr>
            </a:glow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53001" y="4563714"/>
            <a:ext cx="1966140" cy="61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Resttemplate</a:t>
            </a:r>
            <a:r>
              <a:rPr lang="ko-KR" altLang="en-US" sz="1138">
                <a:latin typeface="+mj-ea"/>
                <a:ea typeface="+mj-ea"/>
              </a:rPr>
              <a:t>을 활용하여 외부 </a:t>
            </a:r>
            <a:r>
              <a:rPr lang="en-US" altLang="ko-KR" sz="1138">
                <a:latin typeface="+mj-ea"/>
                <a:ea typeface="+mj-ea"/>
              </a:rPr>
              <a:t>flask</a:t>
            </a:r>
            <a:r>
              <a:rPr lang="ko-KR" altLang="en-US" sz="1138">
                <a:latin typeface="+mj-ea"/>
                <a:ea typeface="+mj-ea"/>
              </a:rPr>
              <a:t> </a:t>
            </a:r>
            <a:r>
              <a:rPr lang="en-US" altLang="ko-KR" sz="1138">
                <a:latin typeface="+mj-ea"/>
                <a:ea typeface="+mj-ea"/>
              </a:rPr>
              <a:t>api</a:t>
            </a:r>
            <a:r>
              <a:rPr lang="ko-KR" altLang="en-US" sz="1138">
                <a:latin typeface="+mj-ea"/>
                <a:ea typeface="+mj-ea"/>
              </a:rPr>
              <a:t>와</a:t>
            </a:r>
            <a:r>
              <a:rPr lang="en-US" altLang="ko-KR" sz="1138">
                <a:latin typeface="+mj-ea"/>
                <a:ea typeface="+mj-ea"/>
              </a:rPr>
              <a:t> RESTful</a:t>
            </a:r>
            <a:r>
              <a:rPr lang="ko-KR" altLang="en-US" sz="1138">
                <a:latin typeface="+mj-ea"/>
                <a:ea typeface="+mj-ea"/>
              </a:rPr>
              <a:t>한 데이터 처리 구현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14878" y="4905504"/>
            <a:ext cx="701904" cy="901377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34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1. </a:t>
            </a:r>
            <a:r>
              <a:rPr lang="ko-KR" altLang="en-US" sz="2000" b="1" dirty="0">
                <a:solidFill>
                  <a:srgbClr val="1A7BAE"/>
                </a:solidFill>
                <a:latin typeface="Impact"/>
              </a:rPr>
              <a:t>웹 어플리케이션 조직도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1907333"/>
            <a:ext cx="219746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Spring boot Framework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40473" y="2283828"/>
            <a:ext cx="4026405" cy="567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44">
                <a:latin typeface="+mj-ea"/>
                <a:ea typeface="+mj-ea"/>
              </a:rPr>
              <a:t>java</a:t>
            </a:r>
            <a:r>
              <a:rPr lang="ko-KR" altLang="en-US" sz="1544">
                <a:latin typeface="+mj-ea"/>
                <a:ea typeface="+mj-ea"/>
              </a:rPr>
              <a:t> Enterprise 개발을 도와주는 오픈 소스</a:t>
            </a:r>
          </a:p>
          <a:p>
            <a:pPr>
              <a:defRPr/>
            </a:pPr>
            <a:r>
              <a:rPr lang="ko-KR" altLang="en-US" sz="1544">
                <a:latin typeface="+mj-ea"/>
                <a:ea typeface="+mj-ea"/>
              </a:rPr>
              <a:t>경량급 에플리케이션 프레임 워크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80880" y="2860786"/>
            <a:ext cx="85151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63" b="1">
                <a:latin typeface="+mj-ea"/>
                <a:ea typeface="+mj-ea"/>
              </a:rPr>
              <a:t>사용이유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6500" y="3196829"/>
            <a:ext cx="4026405" cy="32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44">
                <a:latin typeface="+mj-ea"/>
                <a:ea typeface="+mj-ea"/>
              </a:rPr>
              <a:t>대표적인 컨테이너 </a:t>
            </a:r>
            <a:r>
              <a:rPr lang="en-US" altLang="ko-KR" sz="1544">
                <a:latin typeface="+mj-ea"/>
                <a:ea typeface="+mj-ea"/>
              </a:rPr>
              <a:t>2</a:t>
            </a:r>
            <a:r>
              <a:rPr lang="ko-KR" altLang="en-US" sz="1544">
                <a:latin typeface="+mj-ea"/>
                <a:ea typeface="+mj-ea"/>
              </a:rPr>
              <a:t>개가 존재한다</a:t>
            </a:r>
            <a:r>
              <a:rPr lang="en-US" altLang="ko-KR" sz="1544"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46443"/>
              </p:ext>
            </p:extLst>
          </p:nvPr>
        </p:nvGraphicFramePr>
        <p:xfrm>
          <a:off x="1922940" y="3546884"/>
          <a:ext cx="5369878" cy="1610004"/>
        </p:xfrm>
        <a:graphic>
          <a:graphicData uri="http://schemas.openxmlformats.org/drawingml/2006/table">
            <a:tbl>
              <a:tblPr firstRow="1" bandRow="1"/>
              <a:tblGrid>
                <a:gridCol w="2682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70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222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/>
                        <a:t>ServletContainer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/>
                        <a:t>IoC Container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7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100"/>
                        <a:t>Servlet Container</a:t>
                      </a:r>
                      <a:r>
                        <a:rPr lang="ko-KR" altLang="en-US" sz="1100"/>
                        <a:t>는 개발자가 웹서버와 통신하기 위하여 소켓을 생성하고,  특정포드에 리스닝하고, 스트림을 생성하는 등의 복잡한 일들을 할 필요가 없게 해준다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/>
                        <a:t>IoC를 실제로 구현하는 방법으로서 의존성 있는 컴포넌트들 간의 관계를 개발자가 직접 코드로 명시하지 않고 컨테이너인 Spring이 런타임에 찾아서 연결 해주게 하는 것이다.</a:t>
                      </a:r>
                      <a:r>
                        <a:rPr lang="en-US" altLang="ko-KR" sz="1100"/>
                        <a:t> </a:t>
                      </a:r>
                      <a:r>
                        <a:rPr lang="ko-KR" altLang="en-US" sz="1100"/>
                        <a:t>와같은 기능을 </a:t>
                      </a:r>
                      <a:r>
                        <a:rPr lang="en-US" altLang="ko-KR" sz="1100"/>
                        <a:t>DI</a:t>
                      </a:r>
                      <a:r>
                        <a:rPr lang="ko-KR" altLang="en-US" sz="1100"/>
                        <a:t>이고 이 </a:t>
                      </a:r>
                      <a:r>
                        <a:rPr lang="en-US" altLang="ko-KR" sz="1100"/>
                        <a:t>DI</a:t>
                      </a:r>
                      <a:r>
                        <a:rPr lang="ko-KR" altLang="en-US" sz="1100"/>
                        <a:t>를 관리하는 </a:t>
                      </a:r>
                      <a:r>
                        <a:rPr lang="en-US" altLang="ko-KR" sz="1100"/>
                        <a:t>Container</a:t>
                      </a:r>
                      <a:r>
                        <a:rPr lang="ko-KR" altLang="en-US" sz="1100"/>
                        <a:t>가 </a:t>
                      </a:r>
                      <a:r>
                        <a:rPr lang="en-US" altLang="ko-KR" sz="1100"/>
                        <a:t>IoC</a:t>
                      </a:r>
                      <a:r>
                        <a:rPr lang="ko-KR" altLang="en-US" sz="1100"/>
                        <a:t>이다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4" y="1907333"/>
            <a:ext cx="969304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mybatise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9125" y="2247852"/>
            <a:ext cx="6337669" cy="442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sql mapper</a:t>
            </a:r>
            <a:r>
              <a:rPr lang="ko-KR" altLang="en-US" sz="1138">
                <a:latin typeface="+mj-ea"/>
                <a:ea typeface="+mj-ea"/>
              </a:rPr>
              <a:t>기술 중 하나로 </a:t>
            </a:r>
            <a:r>
              <a:rPr lang="en-US" altLang="ko-KR" sz="1138">
                <a:latin typeface="+mj-ea"/>
                <a:ea typeface="+mj-ea"/>
              </a:rPr>
              <a:t>web server</a:t>
            </a:r>
            <a:r>
              <a:rPr lang="ko-KR" altLang="en-US" sz="1138">
                <a:latin typeface="+mj-ea"/>
                <a:ea typeface="+mj-ea"/>
              </a:rPr>
              <a:t>와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	</a:t>
            </a: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간의 데이터 송수신을 처리하기 위한 라이브러리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80879" y="2667310"/>
            <a:ext cx="1511119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 b="1">
                <a:latin typeface="+mj-ea"/>
                <a:ea typeface="+mj-ea"/>
              </a:rPr>
              <a:t>mybatise</a:t>
            </a:r>
            <a:r>
              <a:rPr lang="ko-KR" altLang="en-US" sz="1463" b="1">
                <a:latin typeface="+mj-ea"/>
                <a:ea typeface="+mj-ea"/>
              </a:rPr>
              <a:t>의 구조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37753" y="3160225"/>
            <a:ext cx="3869532" cy="234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19" dirty="0">
                <a:latin typeface="+mj-ea"/>
                <a:ea typeface="+mj-ea"/>
              </a:rPr>
              <a:t>1. client</a:t>
            </a:r>
            <a:r>
              <a:rPr lang="ko-KR" altLang="en-US" sz="1219" dirty="0">
                <a:latin typeface="+mj-ea"/>
                <a:ea typeface="+mj-ea"/>
              </a:rPr>
              <a:t>에서 </a:t>
            </a:r>
            <a:r>
              <a:rPr lang="en-US" altLang="ko-KR" sz="1219" dirty="0" err="1">
                <a:latin typeface="+mj-ea"/>
                <a:ea typeface="+mj-ea"/>
              </a:rPr>
              <a:t>db</a:t>
            </a:r>
            <a:r>
              <a:rPr lang="ko-KR" altLang="en-US" sz="1219" dirty="0">
                <a:latin typeface="+mj-ea"/>
                <a:ea typeface="+mj-ea"/>
              </a:rPr>
              <a:t> 데이터를 요청한다면</a:t>
            </a:r>
          </a:p>
          <a:p>
            <a:pPr>
              <a:defRPr/>
            </a:pPr>
            <a:endParaRPr lang="ko-KR" altLang="en-US" sz="1219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19" dirty="0">
                <a:latin typeface="+mj-ea"/>
                <a:ea typeface="+mj-ea"/>
              </a:rPr>
              <a:t>2. </a:t>
            </a:r>
            <a:r>
              <a:rPr lang="ko-KR" altLang="en-US" sz="1219" dirty="0">
                <a:latin typeface="+mj-ea"/>
                <a:ea typeface="+mj-ea"/>
              </a:rPr>
              <a:t>요청에 해당하는 </a:t>
            </a:r>
            <a:r>
              <a:rPr lang="en-US" altLang="ko-KR" sz="1219" dirty="0">
                <a:latin typeface="+mj-ea"/>
                <a:ea typeface="+mj-ea"/>
              </a:rPr>
              <a:t>Service()</a:t>
            </a:r>
            <a:r>
              <a:rPr lang="ko-KR" altLang="en-US" sz="1219" dirty="0">
                <a:latin typeface="+mj-ea"/>
                <a:ea typeface="+mj-ea"/>
              </a:rPr>
              <a:t>를 실행시킨다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1219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19" dirty="0">
                <a:latin typeface="+mj-ea"/>
                <a:ea typeface="+mj-ea"/>
              </a:rPr>
              <a:t>3.</a:t>
            </a:r>
            <a:r>
              <a:rPr lang="ko-KR" altLang="en-US" sz="1219" dirty="0">
                <a:latin typeface="+mj-ea"/>
                <a:ea typeface="+mj-ea"/>
              </a:rPr>
              <a:t> </a:t>
            </a:r>
            <a:r>
              <a:rPr lang="en-US" altLang="ko-KR" sz="1219" dirty="0">
                <a:latin typeface="+mj-ea"/>
                <a:ea typeface="+mj-ea"/>
              </a:rPr>
              <a:t>DAO</a:t>
            </a:r>
            <a:r>
              <a:rPr lang="ko-KR" altLang="en-US" sz="1219" dirty="0">
                <a:latin typeface="+mj-ea"/>
                <a:ea typeface="+mj-ea"/>
              </a:rPr>
              <a:t> 에서</a:t>
            </a:r>
            <a:r>
              <a:rPr lang="en-US" altLang="ko-KR" sz="1219" dirty="0">
                <a:latin typeface="+mj-ea"/>
                <a:ea typeface="+mj-ea"/>
              </a:rPr>
              <a:t> mapper.xml</a:t>
            </a:r>
            <a:r>
              <a:rPr lang="ko-KR" altLang="en-US" sz="1219" dirty="0">
                <a:latin typeface="+mj-ea"/>
                <a:ea typeface="+mj-ea"/>
              </a:rPr>
              <a:t>에 정의 되어 있는 </a:t>
            </a:r>
            <a:r>
              <a:rPr lang="en-US" altLang="ko-KR" sz="1219" dirty="0" err="1">
                <a:latin typeface="+mj-ea"/>
                <a:ea typeface="+mj-ea"/>
              </a:rPr>
              <a:t>sql</a:t>
            </a:r>
            <a:r>
              <a:rPr lang="ko-KR" altLang="en-US" sz="1219" dirty="0">
                <a:latin typeface="+mj-ea"/>
                <a:ea typeface="+mj-ea"/>
              </a:rPr>
              <a:t> 쿼리문을 통해 </a:t>
            </a:r>
            <a:r>
              <a:rPr lang="en-US" altLang="ko-KR" sz="1219" dirty="0" err="1">
                <a:latin typeface="+mj-ea"/>
                <a:ea typeface="+mj-ea"/>
              </a:rPr>
              <a:t>db</a:t>
            </a:r>
            <a:r>
              <a:rPr lang="ko-KR" altLang="en-US" sz="1219" dirty="0">
                <a:latin typeface="+mj-ea"/>
                <a:ea typeface="+mj-ea"/>
              </a:rPr>
              <a:t>에 접근한다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1219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19" dirty="0">
                <a:latin typeface="+mj-ea"/>
                <a:ea typeface="+mj-ea"/>
              </a:rPr>
              <a:t>4.</a:t>
            </a:r>
            <a:r>
              <a:rPr lang="ko-KR" altLang="en-US" sz="1219" dirty="0">
                <a:latin typeface="+mj-ea"/>
                <a:ea typeface="+mj-ea"/>
              </a:rPr>
              <a:t> </a:t>
            </a:r>
            <a:r>
              <a:rPr lang="en-US" altLang="ko-KR" sz="1219" dirty="0" err="1">
                <a:latin typeface="+mj-ea"/>
                <a:ea typeface="+mj-ea"/>
              </a:rPr>
              <a:t>db</a:t>
            </a:r>
            <a:r>
              <a:rPr lang="ko-KR" altLang="en-US" sz="1219" dirty="0">
                <a:latin typeface="+mj-ea"/>
                <a:ea typeface="+mj-ea"/>
              </a:rPr>
              <a:t>에서 데이터 처리를 완료 후 반환된 데이터를 </a:t>
            </a:r>
            <a:r>
              <a:rPr lang="en-US" altLang="ko-KR" sz="1219" dirty="0">
                <a:latin typeface="+mj-ea"/>
                <a:ea typeface="+mj-ea"/>
              </a:rPr>
              <a:t>DAO</a:t>
            </a:r>
            <a:r>
              <a:rPr lang="ko-KR" altLang="en-US" sz="1219" dirty="0">
                <a:latin typeface="+mj-ea"/>
                <a:ea typeface="+mj-ea"/>
              </a:rPr>
              <a:t>에서 </a:t>
            </a:r>
            <a:r>
              <a:rPr lang="en-US" altLang="ko-KR" sz="1219" dirty="0">
                <a:latin typeface="+mj-ea"/>
                <a:ea typeface="+mj-ea"/>
              </a:rPr>
              <a:t>DTO(VO)</a:t>
            </a:r>
            <a:r>
              <a:rPr lang="ko-KR" altLang="en-US" sz="1219" dirty="0">
                <a:latin typeface="+mj-ea"/>
                <a:ea typeface="+mj-ea"/>
              </a:rPr>
              <a:t> 객체를 만들어 </a:t>
            </a:r>
            <a:r>
              <a:rPr lang="en-US" altLang="ko-KR" sz="1219" dirty="0">
                <a:latin typeface="+mj-ea"/>
                <a:ea typeface="+mj-ea"/>
              </a:rPr>
              <a:t>Service()</a:t>
            </a:r>
            <a:r>
              <a:rPr lang="ko-KR" altLang="en-US" sz="1219" dirty="0">
                <a:latin typeface="+mj-ea"/>
                <a:ea typeface="+mj-ea"/>
              </a:rPr>
              <a:t> 메서드에게 반환한다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1219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219" dirty="0">
                <a:latin typeface="+mj-ea"/>
                <a:ea typeface="+mj-ea"/>
              </a:rPr>
              <a:t>5.Service</a:t>
            </a:r>
            <a:r>
              <a:rPr lang="ko-KR" altLang="en-US" sz="1219" dirty="0">
                <a:latin typeface="+mj-ea"/>
                <a:ea typeface="+mj-ea"/>
              </a:rPr>
              <a:t>는 </a:t>
            </a:r>
            <a:r>
              <a:rPr lang="en-US" altLang="ko-KR" sz="1219" dirty="0">
                <a:latin typeface="+mj-ea"/>
                <a:ea typeface="+mj-ea"/>
              </a:rPr>
              <a:t>DAO</a:t>
            </a:r>
            <a:r>
              <a:rPr lang="ko-KR" altLang="en-US" sz="1219" dirty="0">
                <a:latin typeface="+mj-ea"/>
                <a:ea typeface="+mj-ea"/>
              </a:rPr>
              <a:t>에서 받은 </a:t>
            </a:r>
            <a:r>
              <a:rPr lang="en-US" altLang="ko-KR" sz="1219" dirty="0">
                <a:latin typeface="+mj-ea"/>
                <a:ea typeface="+mj-ea"/>
              </a:rPr>
              <a:t>DTO</a:t>
            </a:r>
            <a:r>
              <a:rPr lang="ko-KR" altLang="en-US" sz="1219" dirty="0">
                <a:latin typeface="+mj-ea"/>
                <a:ea typeface="+mj-ea"/>
              </a:rPr>
              <a:t> 객체를 </a:t>
            </a:r>
            <a:r>
              <a:rPr lang="en-US" altLang="ko-KR" sz="1219" dirty="0">
                <a:latin typeface="+mj-ea"/>
                <a:ea typeface="+mj-ea"/>
              </a:rPr>
              <a:t>client</a:t>
            </a:r>
            <a:r>
              <a:rPr lang="ko-KR" altLang="en-US" sz="1219" dirty="0">
                <a:latin typeface="+mj-ea"/>
                <a:ea typeface="+mj-ea"/>
              </a:rPr>
              <a:t>에게 반환한다</a:t>
            </a:r>
            <a:r>
              <a:rPr lang="en-US" altLang="ko-KR" sz="1219" dirty="0">
                <a:latin typeface="+mj-ea"/>
                <a:ea typeface="+mj-ea"/>
              </a:rPr>
              <a:t>.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00115" y="2836023"/>
            <a:ext cx="2373695" cy="3153412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196649"/>
              </p:ext>
            </p:extLst>
          </p:nvPr>
        </p:nvGraphicFramePr>
        <p:xfrm>
          <a:off x="1280796" y="1121532"/>
          <a:ext cx="7344409" cy="4571989"/>
        </p:xfrm>
        <a:graphic>
          <a:graphicData uri="http://schemas.openxmlformats.org/drawingml/2006/table">
            <a:tbl>
              <a:tblPr/>
              <a:tblGrid>
                <a:gridCol w="1271006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6073403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275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훈련생 명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역할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126636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권윤옥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팀 리더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주간 보고 및 회의록 작성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데이터 수집 및 이미지 데이터 전처리 진행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Object</a:t>
                      </a:r>
                      <a:r>
                        <a:rPr lang="en-US" altLang="ko-KR" sz="1500" b="0" i="0" baseline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Detection </a:t>
                      </a:r>
                      <a:r>
                        <a:rPr lang="ko-KR" altLang="en-US" sz="1500" b="0" i="0" baseline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모델 학습 및 모델에 맞는 </a:t>
                      </a:r>
                      <a:r>
                        <a:rPr lang="en-US" altLang="ko-KR" sz="1500" b="0" i="0" baseline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Flask API </a:t>
                      </a:r>
                      <a:r>
                        <a:rPr lang="ko-KR" altLang="en-US" sz="1500" b="0" i="0" baseline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환경설정 진행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  <a:tr h="118581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이선주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팀원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레서피</a:t>
                      </a:r>
                      <a:r>
                        <a:rPr lang="ko-KR" altLang="en-US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데이터 </a:t>
                      </a: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크롤링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및 전처리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flickr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API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활용해 이미지 데이터 </a:t>
                      </a: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크롤러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생성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수집된 데이터 전처리 및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LabelImg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툴을 이용해 레이블 작업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detecto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활용해 이미지로부터 식재료를 인식하고 분류하는 객체 인식 모델 설계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프레임워크를 통해 배포를 하기 위한 예측 모델 추출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Flask API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개발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-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객체 인식 모델 구현 및 시각화 함수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YOLO v3 transfer learning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시도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프로젝트 발표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ppt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제작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28869406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矩形 2"/>
          <p:cNvSpPr/>
          <p:nvPr/>
        </p:nvSpPr>
        <p:spPr>
          <a:xfrm>
            <a:off x="539254" y="131214"/>
            <a:ext cx="5817584" cy="613230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/>
            <a:r>
              <a:rPr lang="en-US" altLang="ko-KR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Ⅱ. </a:t>
            </a:r>
            <a:r>
              <a:rPr lang="ko-KR" altLang="en-US" sz="3413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en-US" altLang="ko-KR" sz="3413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94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1907333"/>
            <a:ext cx="2107436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mybatise</a:t>
            </a:r>
            <a:r>
              <a:rPr lang="ko-KR" altLang="en-US" sz="1463">
                <a:latin typeface="+mj-ea"/>
                <a:ea typeface="+mj-ea"/>
              </a:rPr>
              <a:t>를 통한 </a:t>
            </a:r>
            <a:r>
              <a:rPr lang="en-US" altLang="ko-KR" sz="1463">
                <a:latin typeface="+mj-ea"/>
                <a:ea typeface="+mj-ea"/>
              </a:rPr>
              <a:t>db</a:t>
            </a:r>
            <a:r>
              <a:rPr lang="ko-KR" altLang="en-US" sz="1463">
                <a:latin typeface="+mj-ea"/>
                <a:ea typeface="+mj-ea"/>
              </a:rPr>
              <a:t>설정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54089" y="2268140"/>
            <a:ext cx="5323220" cy="617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기본적으로 </a:t>
            </a: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 와의 </a:t>
            </a:r>
            <a:r>
              <a:rPr lang="en-US" altLang="ko-KR" sz="1138">
                <a:latin typeface="+mj-ea"/>
                <a:ea typeface="+mj-ea"/>
              </a:rPr>
              <a:t>connection </a:t>
            </a:r>
            <a:r>
              <a:rPr lang="ko-KR" altLang="en-US" sz="1138">
                <a:latin typeface="+mj-ea"/>
                <a:ea typeface="+mj-ea"/>
              </a:rPr>
              <a:t>설정을 하기 위해선 </a:t>
            </a:r>
            <a:r>
              <a:rPr lang="en-US" altLang="ko-KR" sz="1138">
                <a:latin typeface="+mj-ea"/>
                <a:ea typeface="+mj-ea"/>
              </a:rPr>
              <a:t>spring</a:t>
            </a:r>
            <a:r>
              <a:rPr lang="ko-KR" altLang="en-US" sz="1138">
                <a:latin typeface="+mj-ea"/>
                <a:ea typeface="+mj-ea"/>
              </a:rPr>
              <a:t>에서 기본적으로 제공하는 </a:t>
            </a:r>
            <a:r>
              <a:rPr lang="en-US" altLang="ko-KR" sz="1138">
                <a:latin typeface="+mj-ea"/>
                <a:ea typeface="+mj-ea"/>
              </a:rPr>
              <a:t>application.properties</a:t>
            </a:r>
            <a:r>
              <a:rPr lang="ko-KR" altLang="en-US" sz="1138">
                <a:latin typeface="+mj-ea"/>
                <a:ea typeface="+mj-ea"/>
              </a:rPr>
              <a:t>정의를 하지만 보안을 위해 </a:t>
            </a:r>
            <a:r>
              <a:rPr lang="en-US" altLang="ko-KR" sz="1138">
                <a:latin typeface="+mj-ea"/>
                <a:ea typeface="+mj-ea"/>
              </a:rPr>
              <a:t>db connection </a:t>
            </a:r>
            <a:r>
              <a:rPr lang="ko-KR" altLang="en-US" sz="1138">
                <a:latin typeface="+mj-ea"/>
                <a:ea typeface="+mj-ea"/>
              </a:rPr>
              <a:t>정의 파일을 따로 만들어서 불러오는 로직을 구현했다</a:t>
            </a:r>
            <a:r>
              <a:rPr lang="en-US" altLang="ko-KR" sz="1138">
                <a:latin typeface="+mj-ea"/>
                <a:ea typeface="+mj-ea"/>
              </a:rPr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57826" y="2900276"/>
            <a:ext cx="3423262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GlobalPropertySource</a:t>
            </a:r>
            <a:r>
              <a:rPr lang="ko-KR" altLang="en-US" sz="1138">
                <a:latin typeface="+mj-ea"/>
                <a:ea typeface="+mj-ea"/>
              </a:rPr>
              <a:t>는 </a:t>
            </a: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에 연결하기 위한 </a:t>
            </a:r>
            <a:r>
              <a:rPr lang="en-US" altLang="ko-KR" sz="1138">
                <a:latin typeface="+mj-ea"/>
                <a:ea typeface="+mj-ea"/>
              </a:rPr>
              <a:t>connection</a:t>
            </a:r>
            <a:r>
              <a:rPr lang="ko-KR" altLang="en-US" sz="1138">
                <a:latin typeface="+mj-ea"/>
                <a:ea typeface="+mj-ea"/>
              </a:rPr>
              <a:t> 정보들로 이루어진 </a:t>
            </a:r>
            <a:r>
              <a:rPr lang="en-US" altLang="ko-KR" sz="1138">
                <a:latin typeface="+mj-ea"/>
                <a:ea typeface="+mj-ea"/>
              </a:rPr>
              <a:t>class</a:t>
            </a:r>
            <a:r>
              <a:rPr lang="ko-KR" altLang="en-US" sz="1138">
                <a:latin typeface="+mj-ea"/>
                <a:ea typeface="+mj-ea"/>
              </a:rPr>
              <a:t>이다</a:t>
            </a:r>
            <a:r>
              <a:rPr lang="en-US" altLang="ko-KR" sz="1138">
                <a:latin typeface="+mj-ea"/>
                <a:ea typeface="+mj-ea"/>
              </a:rPr>
              <a:t>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구성 요소는 </a:t>
            </a:r>
            <a:r>
              <a:rPr lang="en-US" altLang="ko-KR" sz="1138">
                <a:latin typeface="+mj-ea"/>
                <a:ea typeface="+mj-ea"/>
              </a:rPr>
              <a:t>url, driverClassName, username, password</a:t>
            </a:r>
            <a:r>
              <a:rPr lang="ko-KR" altLang="en-US" sz="1138">
                <a:latin typeface="+mj-ea"/>
                <a:ea typeface="+mj-ea"/>
              </a:rPr>
              <a:t>를 필드 변수로 가지고 있다</a:t>
            </a:r>
          </a:p>
          <a:p>
            <a:pPr>
              <a:defRPr/>
            </a:pPr>
            <a:endParaRPr lang="ko-KR" altLang="en-US" sz="1138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PropertySource</a:t>
            </a:r>
            <a:r>
              <a:rPr lang="ko-KR" altLang="en-US" sz="1138">
                <a:latin typeface="+mj-ea"/>
                <a:ea typeface="+mj-ea"/>
              </a:rPr>
              <a:t>로 설정해 놓은 </a:t>
            </a:r>
            <a:r>
              <a:rPr lang="en-US" altLang="ko-KR" sz="1138">
                <a:latin typeface="+mj-ea"/>
                <a:ea typeface="+mj-ea"/>
              </a:rPr>
              <a:t>config.properties</a:t>
            </a:r>
            <a:r>
              <a:rPr lang="ko-KR" altLang="en-US" sz="1138">
                <a:latin typeface="+mj-ea"/>
                <a:ea typeface="+mj-ea"/>
              </a:rPr>
              <a:t> </a:t>
            </a:r>
            <a:r>
              <a:rPr lang="en-US" altLang="ko-KR" sz="1138">
                <a:latin typeface="+mj-ea"/>
                <a:ea typeface="+mj-ea"/>
              </a:rPr>
              <a:t>path</a:t>
            </a:r>
            <a:r>
              <a:rPr lang="ko-KR" altLang="en-US" sz="1138">
                <a:latin typeface="+mj-ea"/>
                <a:ea typeface="+mj-ea"/>
              </a:rPr>
              <a:t> 경로를 통해 값을 가져온다</a:t>
            </a:r>
          </a:p>
          <a:p>
            <a:pPr>
              <a:defRPr/>
            </a:pPr>
            <a:endParaRPr lang="ko-KR" altLang="en-US" sz="1138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class</a:t>
            </a:r>
            <a:r>
              <a:rPr lang="ko-KR" altLang="en-US" sz="1138">
                <a:latin typeface="+mj-ea"/>
                <a:ea typeface="+mj-ea"/>
              </a:rPr>
              <a:t> 내에 </a:t>
            </a:r>
            <a:r>
              <a:rPr lang="en-US" altLang="ko-KR" sz="1138">
                <a:latin typeface="+mj-ea"/>
                <a:ea typeface="+mj-ea"/>
              </a:rPr>
              <a:t>@Value</a:t>
            </a:r>
            <a:r>
              <a:rPr lang="ko-KR" altLang="en-US" sz="1138">
                <a:latin typeface="+mj-ea"/>
                <a:ea typeface="+mj-ea"/>
              </a:rPr>
              <a:t> 어노테이션은 </a:t>
            </a:r>
            <a:r>
              <a:rPr lang="en-US" altLang="ko-KR" sz="1138">
                <a:latin typeface="+mj-ea"/>
                <a:ea typeface="+mj-ea"/>
              </a:rPr>
              <a:t>PropertySources</a:t>
            </a:r>
            <a:r>
              <a:rPr lang="ko-KR" altLang="en-US" sz="1138">
                <a:latin typeface="+mj-ea"/>
                <a:ea typeface="+mj-ea"/>
              </a:rPr>
              <a:t>로 설정한</a:t>
            </a:r>
            <a:r>
              <a:rPr lang="en-US" altLang="ko-KR" sz="1138">
                <a:latin typeface="+mj-ea"/>
                <a:ea typeface="+mj-ea"/>
              </a:rPr>
              <a:t> config.properties</a:t>
            </a:r>
            <a:r>
              <a:rPr lang="ko-KR" altLang="en-US" sz="1138">
                <a:latin typeface="+mj-ea"/>
                <a:ea typeface="+mj-ea"/>
              </a:rPr>
              <a:t>내의 정보를 가져올 수 있다</a:t>
            </a:r>
            <a:r>
              <a:rPr lang="en-US" altLang="ko-KR" sz="1138">
                <a:latin typeface="+mj-ea"/>
                <a:ea typeface="+mj-ea"/>
              </a:rPr>
              <a:t>.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1037" y="2887263"/>
            <a:ext cx="4139716" cy="3049616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1907333"/>
            <a:ext cx="2107436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mybatise</a:t>
            </a:r>
            <a:r>
              <a:rPr lang="ko-KR" altLang="en-US" sz="1463">
                <a:latin typeface="+mj-ea"/>
                <a:ea typeface="+mj-ea"/>
              </a:rPr>
              <a:t>를 통한 </a:t>
            </a:r>
            <a:r>
              <a:rPr lang="en-US" altLang="ko-KR" sz="1463">
                <a:latin typeface="+mj-ea"/>
                <a:ea typeface="+mj-ea"/>
              </a:rPr>
              <a:t>db</a:t>
            </a:r>
            <a:r>
              <a:rPr lang="ko-KR" altLang="en-US" sz="1463">
                <a:latin typeface="+mj-ea"/>
                <a:ea typeface="+mj-ea"/>
              </a:rPr>
              <a:t>설정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5515" y="2745186"/>
            <a:ext cx="3986174" cy="232978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305809" y="3151856"/>
            <a:ext cx="3446645" cy="119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63" b="1">
                <a:latin typeface="+mj-ea"/>
                <a:ea typeface="+mj-ea"/>
              </a:rPr>
              <a:t>customDataSource()</a:t>
            </a:r>
            <a:endParaRPr lang="ko-KR" altLang="en-US" sz="1138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실질적으로 </a:t>
            </a: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와</a:t>
            </a:r>
            <a:r>
              <a:rPr lang="en-US" altLang="ko-KR" sz="1138">
                <a:latin typeface="+mj-ea"/>
                <a:ea typeface="+mj-ea"/>
              </a:rPr>
              <a:t> connection</a:t>
            </a:r>
            <a:r>
              <a:rPr lang="ko-KR" altLang="en-US" sz="1138">
                <a:latin typeface="+mj-ea"/>
                <a:ea typeface="+mj-ea"/>
              </a:rPr>
              <a:t> 하는 메서드</a:t>
            </a:r>
          </a:p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globalPropertySource</a:t>
            </a:r>
            <a:r>
              <a:rPr lang="ko-KR" altLang="en-US" sz="1138">
                <a:latin typeface="+mj-ea"/>
                <a:ea typeface="+mj-ea"/>
              </a:rPr>
              <a:t> 객체를 </a:t>
            </a:r>
            <a:r>
              <a:rPr lang="en-US" altLang="ko-KR" sz="1138">
                <a:latin typeface="+mj-ea"/>
                <a:ea typeface="+mj-ea"/>
              </a:rPr>
              <a:t>@Autowired</a:t>
            </a:r>
            <a:r>
              <a:rPr lang="ko-KR" altLang="en-US" sz="1138">
                <a:latin typeface="+mj-ea"/>
                <a:ea typeface="+mj-ea"/>
              </a:rPr>
              <a:t>하고</a:t>
            </a:r>
          </a:p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getter()</a:t>
            </a:r>
            <a:r>
              <a:rPr lang="ko-KR" altLang="en-US" sz="1138">
                <a:latin typeface="+mj-ea"/>
                <a:ea typeface="+mj-ea"/>
              </a:rPr>
              <a:t>를 사용해서 </a:t>
            </a:r>
            <a:r>
              <a:rPr lang="en-US" altLang="ko-KR" sz="1138">
                <a:latin typeface="+mj-ea"/>
                <a:ea typeface="+mj-ea"/>
              </a:rPr>
              <a:t>globalPropertySource</a:t>
            </a:r>
            <a:r>
              <a:rPr lang="ko-KR" altLang="en-US" sz="1138">
                <a:latin typeface="+mj-ea"/>
                <a:ea typeface="+mj-ea"/>
              </a:rPr>
              <a:t> 객체에 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저장되어 있는 </a:t>
            </a: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 정보를 가져와 </a:t>
            </a:r>
            <a:r>
              <a:rPr lang="en-US" altLang="ko-KR" sz="1138">
                <a:latin typeface="+mj-ea"/>
                <a:ea typeface="+mj-ea"/>
              </a:rPr>
              <a:t>web server</a:t>
            </a:r>
            <a:r>
              <a:rPr lang="ko-KR" altLang="en-US" sz="1138">
                <a:latin typeface="+mj-ea"/>
                <a:ea typeface="+mj-ea"/>
              </a:rPr>
              <a:t>와 </a:t>
            </a: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를 </a:t>
            </a:r>
            <a:r>
              <a:rPr lang="en-US" altLang="ko-KR" sz="1138">
                <a:latin typeface="+mj-ea"/>
                <a:ea typeface="+mj-ea"/>
              </a:rPr>
              <a:t>connection</a:t>
            </a:r>
            <a:r>
              <a:rPr lang="ko-KR" altLang="en-US" sz="1138">
                <a:latin typeface="+mj-ea"/>
                <a:ea typeface="+mj-ea"/>
              </a:rPr>
              <a:t> 한다</a:t>
            </a:r>
            <a:r>
              <a:rPr lang="en-US" altLang="ko-KR" sz="1138">
                <a:latin typeface="+mj-ea"/>
                <a:ea typeface="+mj-ea"/>
              </a:rPr>
              <a:t>.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2" y="1907333"/>
            <a:ext cx="1468672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Spring security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69125" y="2247852"/>
            <a:ext cx="6337669" cy="442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38">
                <a:latin typeface="+mj-ea"/>
                <a:ea typeface="+mj-ea"/>
              </a:rPr>
              <a:t>Spring framework</a:t>
            </a:r>
            <a:r>
              <a:rPr lang="ko-KR" altLang="en-US" sz="1138">
                <a:latin typeface="+mj-ea"/>
                <a:ea typeface="+mj-ea"/>
              </a:rPr>
              <a:t>에서 제공하는 보안 기술로 접근</a:t>
            </a:r>
            <a:r>
              <a:rPr lang="en-US" altLang="ko-KR" sz="1138">
                <a:latin typeface="+mj-ea"/>
                <a:ea typeface="+mj-ea"/>
              </a:rPr>
              <a:t> </a:t>
            </a:r>
            <a:r>
              <a:rPr lang="ko-KR" altLang="en-US" sz="1138">
                <a:latin typeface="+mj-ea"/>
                <a:ea typeface="+mj-ea"/>
              </a:rPr>
              <a:t>인증</a:t>
            </a:r>
            <a:r>
              <a:rPr lang="en-US" altLang="ko-KR" sz="1138">
                <a:latin typeface="+mj-ea"/>
                <a:ea typeface="+mj-ea"/>
              </a:rPr>
              <a:t>(Authentication), </a:t>
            </a:r>
            <a:r>
              <a:rPr lang="ko-KR" altLang="en-US" sz="1138">
                <a:latin typeface="+mj-ea"/>
                <a:ea typeface="+mj-ea"/>
              </a:rPr>
              <a:t>권한</a:t>
            </a:r>
            <a:r>
              <a:rPr lang="en-US" altLang="ko-KR" sz="1138">
                <a:latin typeface="+mj-ea"/>
                <a:ea typeface="+mj-ea"/>
              </a:rPr>
              <a:t> </a:t>
            </a:r>
            <a:r>
              <a:rPr lang="ko-KR" altLang="en-US" sz="1138">
                <a:latin typeface="+mj-ea"/>
                <a:ea typeface="+mj-ea"/>
              </a:rPr>
              <a:t>등을</a:t>
            </a:r>
            <a:r>
              <a:rPr lang="en-US" altLang="ko-KR" sz="1138">
                <a:latin typeface="+mj-ea"/>
                <a:ea typeface="+mj-ea"/>
              </a:rPr>
              <a:t> </a:t>
            </a:r>
            <a:r>
              <a:rPr lang="ko-KR" altLang="en-US" sz="1138">
                <a:latin typeface="+mj-ea"/>
                <a:ea typeface="+mj-ea"/>
              </a:rPr>
              <a:t>담당하는 스프링 하위 프레임 워크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33173" y="2937466"/>
            <a:ext cx="724878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1.</a:t>
            </a:r>
            <a:r>
              <a:rPr lang="ko-KR" altLang="en-US" sz="1463">
                <a:latin typeface="+mj-ea"/>
                <a:ea typeface="+mj-ea"/>
              </a:rPr>
              <a:t> 인증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33173" y="2937466"/>
            <a:ext cx="724878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1.</a:t>
            </a:r>
            <a:r>
              <a:rPr lang="ko-KR" altLang="en-US" sz="1463">
                <a:latin typeface="+mj-ea"/>
                <a:ea typeface="+mj-ea"/>
              </a:rPr>
              <a:t> 인증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80978" y="3429000"/>
            <a:ext cx="4093964" cy="72747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076997" y="4181992"/>
            <a:ext cx="5406885" cy="1892932"/>
          </a:xfrm>
          <a:prstGeom prst="rect">
            <a:avLst/>
          </a:prstGeom>
          <a:solidFill>
            <a:schemeClr val="accent3"/>
          </a:solidFill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46654" y="4377463"/>
            <a:ext cx="4267570" cy="1493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Spring Security는 크게 2가지의 역할을 합니다.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인증과 권한관리입니다.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웹서비스에 Spring Security를 적용해줌으로 클라이언트의 요청은 Spring Security를 거치게됩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니다.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여기서 인증은 '크리덴셜(Credential:자격) 인증'입니다.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쉽게말게 아이디, 비밀번호를 통한 인증입니다.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이러한 인증을 통해 클라이언트는 권한을 인정받게 됩니다.</a:t>
            </a: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2" y="1907333"/>
            <a:ext cx="1468672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Spring security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33173" y="2320431"/>
            <a:ext cx="724878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2.</a:t>
            </a:r>
            <a:r>
              <a:rPr lang="ko-KR" altLang="en-US" sz="1463">
                <a:latin typeface="+mj-ea"/>
                <a:ea typeface="+mj-ea"/>
              </a:rPr>
              <a:t> 권한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076997" y="4181992"/>
            <a:ext cx="5406885" cy="1892932"/>
          </a:xfrm>
          <a:prstGeom prst="rect">
            <a:avLst/>
          </a:prstGeom>
          <a:solidFill>
            <a:schemeClr val="accent3"/>
          </a:solidFill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07409" y="4231049"/>
            <a:ext cx="5114684" cy="1843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사용자는 인증을 통해 권한을 부여받습니다.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하지만 사용자의 권한만으로 보안이 제대로 작동할리 없습니다.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보안의 본질은 권한없는 자들의 접근을 막아내는 것입니다.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따라서 사용자의 권한 뿐 아니라 리소스의 권한 또한 관리해주어야합니다.</a:t>
            </a:r>
          </a:p>
          <a:p>
            <a:pPr>
              <a:defRPr/>
            </a:pPr>
            <a:endParaRPr lang="ko-KR" altLang="en-US" sz="1138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리소스의 권한은 intercept방식으로 작동합니다.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클라이언트의 요청을 가로채 인증을 거치게됩니다.</a:t>
            </a:r>
          </a:p>
          <a:p>
            <a:pPr>
              <a:defRPr/>
            </a:pPr>
            <a:endParaRPr lang="ko-KR" altLang="en-US" sz="1138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사용자, 리소스의 권한이 비교되어 사용자가 리소스에 대한 권한을 가진지 판별하게 됩니다.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3837" y="2288953"/>
            <a:ext cx="3924959" cy="1800863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1907333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59962" y="1907333"/>
            <a:ext cx="1468672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Spring security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60588" y="2208947"/>
            <a:ext cx="2697004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Spring security</a:t>
            </a:r>
            <a:r>
              <a:rPr lang="ko-KR" altLang="en-US" sz="1463">
                <a:latin typeface="+mj-ea"/>
                <a:ea typeface="+mj-ea"/>
              </a:rPr>
              <a:t> 권한 설정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7727" y="2566155"/>
            <a:ext cx="5510981" cy="214401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12252" y="4767649"/>
            <a:ext cx="7184195" cy="1280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25" b="1">
                <a:latin typeface="+mj-ea"/>
                <a:ea typeface="+mj-ea"/>
              </a:rPr>
              <a:t>loadUserByUsername()</a:t>
            </a:r>
          </a:p>
          <a:p>
            <a:pPr>
              <a:defRPr/>
            </a:pPr>
            <a:r>
              <a:rPr lang="en-US" altLang="ko-KR" sz="1219">
                <a:latin typeface="+mj-ea"/>
                <a:ea typeface="+mj-ea"/>
              </a:rPr>
              <a:t>AuthenticationProvider</a:t>
            </a:r>
            <a:r>
              <a:rPr lang="ko-KR" altLang="en-US" sz="1219">
                <a:latin typeface="+mj-ea"/>
                <a:ea typeface="+mj-ea"/>
              </a:rPr>
              <a:t>로 넘어온 로그인정보가 인증된 정보인지 판별하는메서드이다</a:t>
            </a:r>
            <a:r>
              <a:rPr lang="en-US" altLang="ko-KR" sz="1219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1219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219">
                <a:latin typeface="+mj-ea"/>
                <a:ea typeface="+mj-ea"/>
              </a:rPr>
              <a:t>매개변수로 </a:t>
            </a:r>
            <a:r>
              <a:rPr lang="en-US" altLang="ko-KR" sz="1219">
                <a:latin typeface="+mj-ea"/>
                <a:ea typeface="+mj-ea"/>
              </a:rPr>
              <a:t>username</a:t>
            </a:r>
            <a:r>
              <a:rPr lang="ko-KR" altLang="en-US" sz="1219">
                <a:latin typeface="+mj-ea"/>
                <a:ea typeface="+mj-ea"/>
              </a:rPr>
              <a:t> 받아와 </a:t>
            </a:r>
            <a:r>
              <a:rPr lang="en-US" altLang="ko-KR" sz="1219">
                <a:latin typeface="+mj-ea"/>
                <a:ea typeface="+mj-ea"/>
              </a:rPr>
              <a:t>userMapper class</a:t>
            </a:r>
            <a:r>
              <a:rPr lang="ko-KR" altLang="en-US" sz="1219">
                <a:latin typeface="+mj-ea"/>
                <a:ea typeface="+mj-ea"/>
              </a:rPr>
              <a:t>에 설정 해놓은 </a:t>
            </a:r>
            <a:r>
              <a:rPr lang="en-US" altLang="ko-KR" sz="1219">
                <a:latin typeface="+mj-ea"/>
                <a:ea typeface="+mj-ea"/>
              </a:rPr>
              <a:t>readUser </a:t>
            </a:r>
            <a:r>
              <a:rPr lang="ko-KR" altLang="en-US" sz="1219">
                <a:latin typeface="+mj-ea"/>
                <a:ea typeface="+mj-ea"/>
              </a:rPr>
              <a:t>메서드를 통해 회원가입이 되어 있는 </a:t>
            </a:r>
            <a:r>
              <a:rPr lang="en-US" altLang="ko-KR" sz="1219">
                <a:latin typeface="+mj-ea"/>
                <a:ea typeface="+mj-ea"/>
              </a:rPr>
              <a:t>user</a:t>
            </a:r>
            <a:r>
              <a:rPr lang="ko-KR" altLang="en-US" sz="1219">
                <a:latin typeface="+mj-ea"/>
                <a:ea typeface="+mj-ea"/>
              </a:rPr>
              <a:t>인지 확인한다</a:t>
            </a:r>
            <a:r>
              <a:rPr lang="en-US" altLang="ko-KR" sz="1219">
                <a:latin typeface="+mj-ea"/>
                <a:ea typeface="+mj-ea"/>
              </a:rPr>
              <a:t>.</a:t>
            </a:r>
            <a:r>
              <a:rPr lang="ko-KR" altLang="en-US" sz="1219">
                <a:latin typeface="+mj-ea"/>
                <a:ea typeface="+mj-ea"/>
              </a:rPr>
              <a:t> </a:t>
            </a:r>
          </a:p>
          <a:p>
            <a:pPr>
              <a:defRPr/>
            </a:pPr>
            <a:r>
              <a:rPr lang="ko-KR" altLang="en-US" sz="1219">
                <a:latin typeface="+mj-ea"/>
                <a:ea typeface="+mj-ea"/>
              </a:rPr>
              <a:t>만약 회원 정보가 확인 되면 </a:t>
            </a:r>
            <a:r>
              <a:rPr lang="en-US" altLang="ko-KR" sz="1219" b="1">
                <a:latin typeface="+mj-ea"/>
                <a:ea typeface="+mj-ea"/>
              </a:rPr>
              <a:t>makeGrantedAuthority()</a:t>
            </a:r>
            <a:r>
              <a:rPr lang="ko-KR" altLang="en-US" sz="1219">
                <a:latin typeface="+mj-ea"/>
                <a:ea typeface="+mj-ea"/>
              </a:rPr>
              <a:t>를 통해 권한 부여를 한다</a:t>
            </a: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1907333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59962" y="1907333"/>
            <a:ext cx="1468672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Spring security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60588" y="2208947"/>
            <a:ext cx="2697004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63">
                <a:latin typeface="+mj-ea"/>
                <a:ea typeface="+mj-ea"/>
              </a:rPr>
              <a:t>Spring security</a:t>
            </a:r>
            <a:r>
              <a:rPr lang="ko-KR" altLang="en-US" sz="1463">
                <a:latin typeface="+mj-ea"/>
                <a:ea typeface="+mj-ea"/>
              </a:rPr>
              <a:t> 권한 설정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91335" y="3690453"/>
            <a:ext cx="7184196" cy="209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25" b="1">
                <a:latin typeface="+mj-ea"/>
                <a:ea typeface="+mj-ea"/>
              </a:rPr>
              <a:t>makeGrantedAuthority()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회원 가입때 </a:t>
            </a: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에 </a:t>
            </a:r>
            <a:r>
              <a:rPr lang="en-US" altLang="ko-KR" sz="1138">
                <a:latin typeface="+mj-ea"/>
                <a:ea typeface="+mj-ea"/>
              </a:rPr>
              <a:t>insert</a:t>
            </a:r>
            <a:r>
              <a:rPr lang="ko-KR" altLang="en-US" sz="1138">
                <a:latin typeface="+mj-ea"/>
                <a:ea typeface="+mj-ea"/>
              </a:rPr>
              <a:t>했던 권한 정보를 </a:t>
            </a:r>
            <a:r>
              <a:rPr lang="en-US" altLang="ko-KR" sz="1138">
                <a:latin typeface="+mj-ea"/>
                <a:ea typeface="+mj-ea"/>
              </a:rPr>
              <a:t>db</a:t>
            </a:r>
            <a:r>
              <a:rPr lang="ko-KR" altLang="en-US" sz="1138">
                <a:latin typeface="+mj-ea"/>
                <a:ea typeface="+mj-ea"/>
              </a:rPr>
              <a:t>에서 받아와 </a:t>
            </a:r>
            <a:r>
              <a:rPr lang="en-US" altLang="ko-KR" sz="1138">
                <a:latin typeface="+mj-ea"/>
                <a:ea typeface="+mj-ea"/>
              </a:rPr>
              <a:t>list</a:t>
            </a:r>
            <a:r>
              <a:rPr lang="ko-KR" altLang="en-US" sz="1138">
                <a:latin typeface="+mj-ea"/>
                <a:ea typeface="+mj-ea"/>
              </a:rPr>
              <a:t>로 </a:t>
            </a:r>
            <a:r>
              <a:rPr lang="en-US" altLang="ko-KR" sz="1138">
                <a:latin typeface="+mj-ea"/>
                <a:ea typeface="+mj-ea"/>
              </a:rPr>
              <a:t>return</a:t>
            </a:r>
            <a:r>
              <a:rPr lang="ko-KR" altLang="en-US" sz="1138">
                <a:latin typeface="+mj-ea"/>
                <a:ea typeface="+mj-ea"/>
              </a:rPr>
              <a:t>하는 메서드이다</a:t>
            </a: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매개변수로는 </a:t>
            </a:r>
            <a:r>
              <a:rPr lang="en-US" altLang="ko-KR" sz="1138">
                <a:latin typeface="+mj-ea"/>
                <a:ea typeface="+mj-ea"/>
              </a:rPr>
              <a:t>user</a:t>
            </a:r>
            <a:r>
              <a:rPr lang="ko-KR" altLang="en-US" sz="1138">
                <a:latin typeface="+mj-ea"/>
                <a:ea typeface="+mj-ea"/>
              </a:rPr>
              <a:t>당 여러개의 권한이 설정되어 있을 수 있으므로 </a:t>
            </a:r>
            <a:r>
              <a:rPr lang="en-US" altLang="ko-KR" sz="1138">
                <a:latin typeface="+mj-ea"/>
                <a:ea typeface="+mj-ea"/>
              </a:rPr>
              <a:t>List</a:t>
            </a:r>
            <a:r>
              <a:rPr lang="ko-KR" altLang="en-US" sz="1138">
                <a:latin typeface="+mj-ea"/>
                <a:ea typeface="+mj-ea"/>
              </a:rPr>
              <a:t>타입의 변수로 받는다</a:t>
            </a:r>
          </a:p>
          <a:p>
            <a:pPr>
              <a:defRPr/>
            </a:pPr>
            <a:endParaRPr lang="ko-KR" altLang="en-US" sz="1138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이 함수를 사용하는 </a:t>
            </a:r>
            <a:r>
              <a:rPr lang="en-US" altLang="ko-KR" sz="1138">
                <a:latin typeface="+mj-ea"/>
                <a:ea typeface="+mj-ea"/>
              </a:rPr>
              <a:t>setAuthorities</a:t>
            </a:r>
            <a:r>
              <a:rPr lang="ko-KR" altLang="en-US" sz="1138">
                <a:latin typeface="+mj-ea"/>
                <a:ea typeface="+mj-ea"/>
              </a:rPr>
              <a:t>는 매개변수 타입으로 </a:t>
            </a:r>
            <a:r>
              <a:rPr lang="en-US" altLang="ko-KR" sz="1138">
                <a:latin typeface="+mj-ea"/>
                <a:ea typeface="+mj-ea"/>
              </a:rPr>
              <a:t>List&lt;GrantedAuthority&gt;</a:t>
            </a:r>
            <a:r>
              <a:rPr lang="ko-KR" altLang="en-US" sz="1138">
                <a:latin typeface="+mj-ea"/>
                <a:ea typeface="+mj-ea"/>
              </a:rPr>
              <a:t>를 설정 했기 때문에 </a:t>
            </a:r>
            <a:r>
              <a:rPr lang="en-US" altLang="ko-KR" sz="1138">
                <a:latin typeface="+mj-ea"/>
                <a:ea typeface="+mj-ea"/>
              </a:rPr>
              <a:t>return</a:t>
            </a:r>
            <a:r>
              <a:rPr lang="ko-KR" altLang="en-US" sz="1138">
                <a:latin typeface="+mj-ea"/>
                <a:ea typeface="+mj-ea"/>
              </a:rPr>
              <a:t> 타입도 </a:t>
            </a:r>
            <a:r>
              <a:rPr lang="en-US" altLang="ko-KR" sz="1138">
                <a:latin typeface="+mj-ea"/>
                <a:ea typeface="+mj-ea"/>
              </a:rPr>
              <a:t>setAuthorities</a:t>
            </a:r>
            <a:r>
              <a:rPr lang="ko-KR" altLang="en-US" sz="1138">
                <a:latin typeface="+mj-ea"/>
                <a:ea typeface="+mj-ea"/>
              </a:rPr>
              <a:t>의 매개변수 타입과 같아야 한다</a:t>
            </a:r>
            <a:r>
              <a:rPr lang="en-US" altLang="ko-KR" sz="1138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ko-KR" altLang="en-US" sz="1138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권한 부여 로직은 람다 식을 사용했고 매개변수로 받아온 </a:t>
            </a:r>
            <a:r>
              <a:rPr lang="en-US" altLang="ko-KR" sz="1138">
                <a:latin typeface="+mj-ea"/>
                <a:ea typeface="+mj-ea"/>
              </a:rPr>
              <a:t>roles</a:t>
            </a:r>
            <a:r>
              <a:rPr lang="ko-KR" altLang="en-US" sz="1138">
                <a:latin typeface="+mj-ea"/>
                <a:ea typeface="+mj-ea"/>
              </a:rPr>
              <a:t>에 있는 권한들로 이루어진 리스트에 </a:t>
            </a:r>
            <a:r>
              <a:rPr lang="en-US" altLang="ko-KR" sz="1138">
                <a:latin typeface="+mj-ea"/>
                <a:ea typeface="+mj-ea"/>
              </a:rPr>
              <a:t>security</a:t>
            </a:r>
            <a:r>
              <a:rPr lang="ko-KR" altLang="en-US" sz="1138">
                <a:latin typeface="+mj-ea"/>
                <a:ea typeface="+mj-ea"/>
              </a:rPr>
              <a:t> 라이브러리가 인식 할 수 있겠금 </a:t>
            </a:r>
            <a:r>
              <a:rPr lang="en-US" altLang="ko-KR" sz="1138">
                <a:latin typeface="+mj-ea"/>
                <a:ea typeface="+mj-ea"/>
              </a:rPr>
              <a:t>“ROLE_”</a:t>
            </a:r>
            <a:r>
              <a:rPr lang="ko-KR" altLang="en-US" sz="1138">
                <a:latin typeface="+mj-ea"/>
                <a:ea typeface="+mj-ea"/>
              </a:rPr>
              <a:t> 문자열을 더해서 다시 반환하게 된다</a:t>
            </a:r>
            <a:r>
              <a:rPr lang="en-US" altLang="ko-KR" sz="1138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1138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138">
                <a:latin typeface="+mj-ea"/>
                <a:ea typeface="+mj-ea"/>
              </a:rPr>
              <a:t>이 메서드가 없으면 권한 부여를 하지 못해 로그인 인증에 실패하게 된다</a:t>
            </a:r>
            <a:r>
              <a:rPr lang="en-US" altLang="ko-KR" sz="1138">
                <a:latin typeface="+mj-ea"/>
                <a:ea typeface="+mj-ea"/>
              </a:rPr>
              <a:t>.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0073" y="2657435"/>
            <a:ext cx="5069794" cy="936557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2507408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59962" y="2507408"/>
            <a:ext cx="947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base64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44284" y="2807582"/>
            <a:ext cx="7240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>
                <a:latin typeface="+mj-ea"/>
                <a:ea typeface="+mj-ea"/>
              </a:rPr>
              <a:t>Base64</a:t>
            </a:r>
            <a:r>
              <a:rPr lang="ko-KR" altLang="en-US" sz="1400">
                <a:latin typeface="+mj-ea"/>
                <a:ea typeface="+mj-ea"/>
              </a:rPr>
              <a:t>란 </a:t>
            </a:r>
            <a:r>
              <a:rPr lang="en-US" altLang="ko-KR" sz="1400">
                <a:latin typeface="+mj-ea"/>
                <a:ea typeface="+mj-ea"/>
              </a:rPr>
              <a:t>Binary Data</a:t>
            </a:r>
            <a:r>
              <a:rPr lang="ko-KR" altLang="en-US" sz="1400">
                <a:latin typeface="+mj-ea"/>
                <a:ea typeface="+mj-ea"/>
              </a:rPr>
              <a:t>를 </a:t>
            </a:r>
            <a:r>
              <a:rPr lang="en-US" altLang="ko-KR" sz="1400">
                <a:latin typeface="+mj-ea"/>
                <a:ea typeface="+mj-ea"/>
              </a:rPr>
              <a:t>Text</a:t>
            </a:r>
            <a:r>
              <a:rPr lang="ko-KR" altLang="en-US" sz="1400">
                <a:latin typeface="+mj-ea"/>
                <a:ea typeface="+mj-ea"/>
              </a:rPr>
              <a:t>로 바꾸는 </a:t>
            </a:r>
            <a:r>
              <a:rPr lang="en-US" altLang="ko-KR" sz="1400">
                <a:latin typeface="+mj-ea"/>
                <a:ea typeface="+mj-ea"/>
              </a:rPr>
              <a:t>Encoding</a:t>
            </a:r>
            <a:r>
              <a:rPr lang="ko-KR" altLang="en-US" sz="1400">
                <a:latin typeface="+mj-ea"/>
                <a:ea typeface="+mj-ea"/>
              </a:rPr>
              <a:t>의 하나로써 </a:t>
            </a:r>
            <a:r>
              <a:rPr lang="en-US" altLang="ko-KR" sz="1400">
                <a:latin typeface="+mj-ea"/>
                <a:ea typeface="+mj-ea"/>
              </a:rPr>
              <a:t>Binary Data</a:t>
            </a:r>
            <a:r>
              <a:rPr lang="ko-KR" altLang="en-US" sz="1400">
                <a:latin typeface="+mj-ea"/>
                <a:ea typeface="+mj-ea"/>
              </a:rPr>
              <a:t>를 </a:t>
            </a:r>
            <a:r>
              <a:rPr lang="en-US" altLang="ko-KR" sz="1400">
                <a:latin typeface="+mj-ea"/>
                <a:ea typeface="+mj-ea"/>
              </a:rPr>
              <a:t>Character set</a:t>
            </a:r>
            <a:r>
              <a:rPr lang="ko-KR" altLang="en-US" sz="1400">
                <a:latin typeface="+mj-ea"/>
                <a:ea typeface="+mj-ea"/>
              </a:rPr>
              <a:t>에 영향을 받지 않는 공통 </a:t>
            </a:r>
            <a:r>
              <a:rPr lang="en-US" altLang="ko-KR" sz="1400">
                <a:latin typeface="+mj-ea"/>
                <a:ea typeface="+mj-ea"/>
              </a:rPr>
              <a:t>ASCII</a:t>
            </a:r>
            <a:r>
              <a:rPr lang="ko-KR" altLang="en-US" sz="1400">
                <a:latin typeface="+mj-ea"/>
                <a:ea typeface="+mj-ea"/>
              </a:rPr>
              <a:t> 영역의 문자로만 이루어진 문자열로 바꾸는 </a:t>
            </a:r>
            <a:r>
              <a:rPr lang="en-US" altLang="ko-KR" sz="1400">
                <a:latin typeface="+mj-ea"/>
                <a:ea typeface="+mj-ea"/>
              </a:rPr>
              <a:t>Encoding</a:t>
            </a:r>
            <a:r>
              <a:rPr lang="ko-KR" altLang="en-US" sz="1400">
                <a:latin typeface="+mj-ea"/>
                <a:ea typeface="+mj-ea"/>
              </a:rPr>
              <a:t>이다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140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400">
                <a:latin typeface="+mj-ea"/>
                <a:ea typeface="+mj-ea"/>
              </a:rPr>
              <a:t>Binary Data</a:t>
            </a:r>
            <a:r>
              <a:rPr lang="ko-KR" altLang="en-US" sz="1400">
                <a:latin typeface="+mj-ea"/>
                <a:ea typeface="+mj-ea"/>
              </a:rPr>
              <a:t>란 모든 데이터</a:t>
            </a:r>
            <a:r>
              <a:rPr lang="en-US" altLang="ko-KR" sz="1400">
                <a:latin typeface="+mj-ea"/>
                <a:ea typeface="+mj-ea"/>
              </a:rPr>
              <a:t>,</a:t>
            </a:r>
            <a:r>
              <a:rPr lang="ko-KR" altLang="en-US" sz="1400">
                <a:latin typeface="+mj-ea"/>
                <a:ea typeface="+mj-ea"/>
              </a:rPr>
              <a:t> 모든 </a:t>
            </a:r>
            <a:r>
              <a:rPr lang="en-US" altLang="ko-KR" sz="1400">
                <a:latin typeface="+mj-ea"/>
                <a:ea typeface="+mj-ea"/>
              </a:rPr>
              <a:t>file</a:t>
            </a:r>
            <a:r>
              <a:rPr lang="ko-KR" altLang="en-US" sz="1400">
                <a:latin typeface="+mj-ea"/>
                <a:ea typeface="+mj-ea"/>
              </a:rPr>
              <a:t>을 정의하는 말이다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2507408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68781" y="1837130"/>
            <a:ext cx="947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base64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70378" y="2198687"/>
            <a:ext cx="7390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base 64</a:t>
            </a:r>
            <a:r>
              <a:rPr lang="ko-KR" altLang="en-US">
                <a:latin typeface="+mj-ea"/>
                <a:ea typeface="+mj-ea"/>
              </a:rPr>
              <a:t> 활용 코드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2219" y="2566312"/>
            <a:ext cx="7630590" cy="2095792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36346" y="4791604"/>
            <a:ext cx="74788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upload_img()</a:t>
            </a:r>
          </a:p>
          <a:p>
            <a:pPr>
              <a:defRPr/>
            </a:pPr>
            <a:r>
              <a:rPr lang="ko-KR" altLang="en-US" sz="1400">
                <a:latin typeface="+mj-ea"/>
                <a:ea typeface="+mj-ea"/>
              </a:rPr>
              <a:t>매개변수로 받은 </a:t>
            </a:r>
            <a:r>
              <a:rPr lang="en-US" altLang="ko-KR" sz="1400">
                <a:latin typeface="+mj-ea"/>
                <a:ea typeface="+mj-ea"/>
              </a:rPr>
              <a:t>img</a:t>
            </a:r>
            <a:r>
              <a:rPr lang="ko-KR" altLang="en-US" sz="1400">
                <a:latin typeface="+mj-ea"/>
                <a:ea typeface="+mj-ea"/>
              </a:rPr>
              <a:t>는 앞 단에서 </a:t>
            </a:r>
            <a:r>
              <a:rPr lang="en-US" altLang="ko-KR" sz="1400">
                <a:latin typeface="+mj-ea"/>
                <a:ea typeface="+mj-ea"/>
              </a:rPr>
              <a:t>img </a:t>
            </a:r>
            <a:r>
              <a:rPr lang="ko-KR" altLang="en-US" sz="1400">
                <a:latin typeface="+mj-ea"/>
                <a:ea typeface="+mj-ea"/>
              </a:rPr>
              <a:t>파일을 </a:t>
            </a:r>
            <a:r>
              <a:rPr lang="en-US" altLang="ko-KR" sz="1400">
                <a:latin typeface="+mj-ea"/>
                <a:ea typeface="+mj-ea"/>
              </a:rPr>
              <a:t>MultipartFile</a:t>
            </a:r>
            <a:r>
              <a:rPr lang="ko-KR" altLang="en-US" sz="1400">
                <a:latin typeface="+mj-ea"/>
                <a:ea typeface="+mj-ea"/>
              </a:rPr>
              <a:t>타입으로 받은 데이터이다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>
              <a:defRPr/>
            </a:pPr>
            <a:r>
              <a:rPr lang="en-US" altLang="ko-KR" sz="1400">
                <a:latin typeface="+mj-ea"/>
                <a:ea typeface="+mj-ea"/>
              </a:rPr>
              <a:t>upload_img()</a:t>
            </a:r>
            <a:r>
              <a:rPr lang="ko-KR" altLang="en-US" sz="1400">
                <a:latin typeface="+mj-ea"/>
                <a:ea typeface="+mj-ea"/>
              </a:rPr>
              <a:t>기능은 앞 단에서 받아온 </a:t>
            </a:r>
            <a:r>
              <a:rPr lang="en-US" altLang="ko-KR" sz="1400">
                <a:latin typeface="+mj-ea"/>
                <a:ea typeface="+mj-ea"/>
              </a:rPr>
              <a:t>img</a:t>
            </a:r>
            <a:r>
              <a:rPr lang="ko-KR" altLang="en-US" sz="1400">
                <a:latin typeface="+mj-ea"/>
                <a:ea typeface="+mj-ea"/>
              </a:rPr>
              <a:t> 파일을 모델 분석을 담당하는 외부 </a:t>
            </a:r>
            <a:r>
              <a:rPr lang="en-US" altLang="ko-KR" sz="1400">
                <a:latin typeface="+mj-ea"/>
                <a:ea typeface="+mj-ea"/>
              </a:rPr>
              <a:t>flask api</a:t>
            </a:r>
            <a:r>
              <a:rPr lang="ko-KR" altLang="en-US" sz="1400">
                <a:latin typeface="+mj-ea"/>
                <a:ea typeface="+mj-ea"/>
              </a:rPr>
              <a:t>에 </a:t>
            </a:r>
            <a:r>
              <a:rPr lang="en-US" altLang="ko-KR" sz="1400">
                <a:latin typeface="+mj-ea"/>
                <a:ea typeface="+mj-ea"/>
              </a:rPr>
              <a:t>json</a:t>
            </a:r>
            <a:r>
              <a:rPr lang="ko-KR" altLang="en-US" sz="1400">
                <a:latin typeface="+mj-ea"/>
                <a:ea typeface="+mj-ea"/>
              </a:rPr>
              <a:t> 객체를 요청하고 다시 </a:t>
            </a:r>
            <a:r>
              <a:rPr lang="en-US" altLang="ko-KR" sz="1400">
                <a:latin typeface="+mj-ea"/>
                <a:ea typeface="+mj-ea"/>
              </a:rPr>
              <a:t>json</a:t>
            </a:r>
            <a:r>
              <a:rPr lang="ko-KR" altLang="en-US" sz="1400">
                <a:latin typeface="+mj-ea"/>
                <a:ea typeface="+mj-ea"/>
              </a:rPr>
              <a:t> 받아와야 하는 코드 이다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>
              <a:defRPr/>
            </a:pPr>
            <a:r>
              <a:rPr lang="ko-KR" altLang="en-US" sz="1400">
                <a:latin typeface="+mj-ea"/>
                <a:ea typeface="+mj-ea"/>
              </a:rPr>
              <a:t>매개변수로 받은 </a:t>
            </a:r>
            <a:r>
              <a:rPr lang="en-US" altLang="ko-KR" sz="1400">
                <a:latin typeface="+mj-ea"/>
                <a:ea typeface="+mj-ea"/>
              </a:rPr>
              <a:t>img</a:t>
            </a:r>
            <a:r>
              <a:rPr lang="ko-KR" altLang="en-US" sz="1400">
                <a:latin typeface="+mj-ea"/>
                <a:ea typeface="+mj-ea"/>
              </a:rPr>
              <a:t>는 </a:t>
            </a:r>
            <a:r>
              <a:rPr lang="en-US" altLang="ko-KR" sz="1400">
                <a:latin typeface="+mj-ea"/>
                <a:ea typeface="+mj-ea"/>
              </a:rPr>
              <a:t>Bytes</a:t>
            </a:r>
            <a:r>
              <a:rPr lang="ko-KR" altLang="en-US" sz="1400">
                <a:latin typeface="+mj-ea"/>
                <a:ea typeface="+mj-ea"/>
              </a:rPr>
              <a:t>타입으로 </a:t>
            </a:r>
            <a:r>
              <a:rPr lang="en-US" altLang="ko-KR" sz="1400">
                <a:latin typeface="+mj-ea"/>
                <a:ea typeface="+mj-ea"/>
              </a:rPr>
              <a:t>Binary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data</a:t>
            </a:r>
            <a:r>
              <a:rPr lang="ko-KR" altLang="en-US" sz="1400">
                <a:latin typeface="+mj-ea"/>
                <a:ea typeface="+mj-ea"/>
              </a:rPr>
              <a:t>이다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그러나 </a:t>
            </a:r>
            <a:r>
              <a:rPr lang="en-US" altLang="ko-KR" sz="1400">
                <a:latin typeface="+mj-ea"/>
                <a:ea typeface="+mj-ea"/>
              </a:rPr>
              <a:t>Bytes</a:t>
            </a:r>
            <a:r>
              <a:rPr lang="ko-KR" altLang="en-US" sz="1400">
                <a:latin typeface="+mj-ea"/>
                <a:ea typeface="+mj-ea"/>
              </a:rPr>
              <a:t> 타입은 </a:t>
            </a:r>
            <a:r>
              <a:rPr lang="en-US" altLang="ko-KR" sz="1400">
                <a:latin typeface="+mj-ea"/>
                <a:ea typeface="+mj-ea"/>
              </a:rPr>
              <a:t>json</a:t>
            </a:r>
            <a:r>
              <a:rPr lang="ko-KR" altLang="en-US" sz="1400">
                <a:latin typeface="+mj-ea"/>
                <a:ea typeface="+mj-ea"/>
              </a:rPr>
              <a:t>으로 보낼 수 없기 때문에 </a:t>
            </a:r>
            <a:r>
              <a:rPr lang="en-US" altLang="ko-KR" sz="1400">
                <a:latin typeface="+mj-ea"/>
                <a:ea typeface="+mj-ea"/>
              </a:rPr>
              <a:t>Base64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encoding</a:t>
            </a:r>
            <a:r>
              <a:rPr lang="ko-KR" altLang="en-US" sz="1400">
                <a:latin typeface="+mj-ea"/>
                <a:ea typeface="+mj-ea"/>
              </a:rPr>
              <a:t>을 통해 문자열로 바꾼뒤 </a:t>
            </a:r>
            <a:r>
              <a:rPr lang="en-US" altLang="ko-KR" sz="1400">
                <a:latin typeface="+mj-ea"/>
                <a:ea typeface="+mj-ea"/>
              </a:rPr>
              <a:t>json</a:t>
            </a:r>
            <a:r>
              <a:rPr lang="ko-KR" altLang="en-US" sz="1400">
                <a:latin typeface="+mj-ea"/>
                <a:ea typeface="+mj-ea"/>
              </a:rPr>
              <a:t>에 데이터를 담아서 </a:t>
            </a:r>
            <a:r>
              <a:rPr lang="en-US" altLang="ko-KR" sz="1400">
                <a:latin typeface="+mj-ea"/>
                <a:ea typeface="+mj-ea"/>
              </a:rPr>
              <a:t>flask api</a:t>
            </a:r>
            <a:r>
              <a:rPr lang="ko-KR" altLang="en-US" sz="1400">
                <a:latin typeface="+mj-ea"/>
                <a:ea typeface="+mj-ea"/>
              </a:rPr>
              <a:t>로 요청한다</a:t>
            </a: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2507408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68781" y="1837130"/>
            <a:ext cx="947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base64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70378" y="2198687"/>
            <a:ext cx="7390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base 64</a:t>
            </a:r>
            <a:r>
              <a:rPr lang="ko-KR" altLang="en-US">
                <a:latin typeface="+mj-ea"/>
                <a:ea typeface="+mj-ea"/>
              </a:rPr>
              <a:t> 활용 코드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6349" y="2624765"/>
            <a:ext cx="3858163" cy="111458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561542" y="2553934"/>
            <a:ext cx="403337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detection()</a:t>
            </a:r>
            <a:endParaRPr lang="en-US" altLang="ko-KR" sz="140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600">
                <a:latin typeface="+mj-ea"/>
                <a:ea typeface="+mj-ea"/>
              </a:rPr>
              <a:t>request.get_data()</a:t>
            </a:r>
            <a:endParaRPr lang="en-US" altLang="ko-KR" sz="140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400">
                <a:latin typeface="+mj-ea"/>
                <a:ea typeface="+mj-ea"/>
              </a:rPr>
              <a:t>url</a:t>
            </a:r>
            <a:r>
              <a:rPr lang="ko-KR" altLang="en-US" sz="1400">
                <a:latin typeface="+mj-ea"/>
                <a:ea typeface="+mj-ea"/>
              </a:rPr>
              <a:t>을 통해 </a:t>
            </a:r>
            <a:r>
              <a:rPr lang="en-US" altLang="ko-KR" sz="1400">
                <a:latin typeface="+mj-ea"/>
                <a:ea typeface="+mj-ea"/>
              </a:rPr>
              <a:t>img</a:t>
            </a:r>
            <a:r>
              <a:rPr lang="ko-KR" altLang="en-US" sz="1400">
                <a:latin typeface="+mj-ea"/>
                <a:ea typeface="+mj-ea"/>
              </a:rPr>
              <a:t>가 </a:t>
            </a:r>
            <a:r>
              <a:rPr lang="en-US" altLang="ko-KR" sz="1400">
                <a:latin typeface="+mj-ea"/>
                <a:ea typeface="+mj-ea"/>
              </a:rPr>
              <a:t>base64</a:t>
            </a:r>
            <a:r>
              <a:rPr lang="ko-KR" altLang="en-US" sz="1400">
                <a:latin typeface="+mj-ea"/>
                <a:ea typeface="+mj-ea"/>
              </a:rPr>
              <a:t>로 </a:t>
            </a:r>
            <a:r>
              <a:rPr lang="en-US" altLang="ko-KR" sz="1400">
                <a:latin typeface="+mj-ea"/>
                <a:ea typeface="+mj-ea"/>
              </a:rPr>
              <a:t>encoding</a:t>
            </a:r>
            <a:r>
              <a:rPr lang="ko-KR" altLang="en-US" sz="1400">
                <a:latin typeface="+mj-ea"/>
                <a:ea typeface="+mj-ea"/>
              </a:rPr>
              <a:t> 되어 </a:t>
            </a:r>
            <a:r>
              <a:rPr lang="en-US" altLang="ko-KR" sz="1400">
                <a:latin typeface="+mj-ea"/>
                <a:ea typeface="+mj-ea"/>
              </a:rPr>
              <a:t>Text</a:t>
            </a:r>
            <a:r>
              <a:rPr lang="ko-KR" altLang="en-US" sz="1400">
                <a:latin typeface="+mj-ea"/>
                <a:ea typeface="+mj-ea"/>
              </a:rPr>
              <a:t>로 변환 되고 그 데이터를 담고있는 </a:t>
            </a:r>
            <a:r>
              <a:rPr lang="en-US" altLang="ko-KR" sz="1400">
                <a:latin typeface="+mj-ea"/>
                <a:ea typeface="+mj-ea"/>
              </a:rPr>
              <a:t>json</a:t>
            </a:r>
            <a:r>
              <a:rPr lang="ko-KR" altLang="en-US" sz="1400">
                <a:latin typeface="+mj-ea"/>
                <a:ea typeface="+mj-ea"/>
              </a:rPr>
              <a:t> 객체를 전달 받았다</a:t>
            </a:r>
            <a:r>
              <a:rPr lang="en-US" altLang="ko-KR" sz="1400">
                <a:latin typeface="+mj-ea"/>
                <a:ea typeface="+mj-ea"/>
              </a:rPr>
              <a:t>.</a:t>
            </a:r>
            <a:r>
              <a:rPr lang="ko-KR" altLang="en-US" sz="1400">
                <a:latin typeface="+mj-ea"/>
                <a:ea typeface="+mj-ea"/>
              </a:rPr>
              <a:t>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628070" y="3962576"/>
            <a:ext cx="73201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>
                <a:latin typeface="+mj-ea"/>
                <a:ea typeface="+mj-ea"/>
              </a:rPr>
              <a:t>받은 </a:t>
            </a:r>
            <a:r>
              <a:rPr lang="en-US" altLang="ko-KR" sz="1400">
                <a:latin typeface="+mj-ea"/>
                <a:ea typeface="+mj-ea"/>
              </a:rPr>
              <a:t>text</a:t>
            </a:r>
            <a:r>
              <a:rPr lang="ko-KR" altLang="en-US" sz="1400">
                <a:latin typeface="+mj-ea"/>
                <a:ea typeface="+mj-ea"/>
              </a:rPr>
              <a:t>를 다시 </a:t>
            </a:r>
            <a:r>
              <a:rPr lang="en-US" altLang="ko-KR" sz="1400">
                <a:latin typeface="+mj-ea"/>
                <a:ea typeface="+mj-ea"/>
              </a:rPr>
              <a:t>bytes</a:t>
            </a:r>
            <a:r>
              <a:rPr lang="ko-KR" altLang="en-US" sz="1400">
                <a:latin typeface="+mj-ea"/>
                <a:ea typeface="+mj-ea"/>
              </a:rPr>
              <a:t>타입으로 변환 시켜야 하기 때문에 </a:t>
            </a:r>
            <a:r>
              <a:rPr lang="en-US" altLang="ko-KR" sz="1400">
                <a:latin typeface="+mj-ea"/>
                <a:ea typeface="+mj-ea"/>
              </a:rPr>
              <a:t>base64</a:t>
            </a:r>
            <a:r>
              <a:rPr lang="ko-KR" altLang="en-US" sz="1400">
                <a:latin typeface="+mj-ea"/>
                <a:ea typeface="+mj-ea"/>
              </a:rPr>
              <a:t> </a:t>
            </a:r>
            <a:r>
              <a:rPr lang="en-US" altLang="ko-KR" sz="1400">
                <a:latin typeface="+mj-ea"/>
                <a:ea typeface="+mj-ea"/>
              </a:rPr>
              <a:t>decoding</a:t>
            </a:r>
            <a:r>
              <a:rPr lang="ko-KR" altLang="en-US" sz="1400">
                <a:latin typeface="+mj-ea"/>
                <a:ea typeface="+mj-ea"/>
              </a:rPr>
              <a:t> 메서드를 실행한다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140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400">
                <a:latin typeface="+mj-ea"/>
                <a:ea typeface="+mj-ea"/>
              </a:rPr>
              <a:t>bytes</a:t>
            </a:r>
            <a:r>
              <a:rPr lang="ko-KR" altLang="en-US" sz="1400">
                <a:latin typeface="+mj-ea"/>
                <a:ea typeface="+mj-ea"/>
              </a:rPr>
              <a:t>타입의 </a:t>
            </a:r>
            <a:r>
              <a:rPr lang="en-US" altLang="ko-KR" sz="1400">
                <a:latin typeface="+mj-ea"/>
                <a:ea typeface="+mj-ea"/>
              </a:rPr>
              <a:t>img</a:t>
            </a:r>
            <a:r>
              <a:rPr lang="ko-KR" altLang="en-US" sz="1400">
                <a:latin typeface="+mj-ea"/>
                <a:ea typeface="+mj-ea"/>
              </a:rPr>
              <a:t>를 실제 사진으로 보여주기 위해서 </a:t>
            </a:r>
            <a:r>
              <a:rPr lang="en-US" altLang="ko-KR" sz="1400">
                <a:latin typeface="+mj-ea"/>
                <a:ea typeface="+mj-ea"/>
              </a:rPr>
              <a:t>BytesIO() </a:t>
            </a:r>
            <a:r>
              <a:rPr lang="ko-KR" altLang="en-US" sz="1400">
                <a:latin typeface="+mj-ea"/>
                <a:ea typeface="+mj-ea"/>
              </a:rPr>
              <a:t>메서드를 사용하여 구현한다</a:t>
            </a:r>
            <a:r>
              <a:rPr lang="en-US" altLang="ko-KR" sz="1400">
                <a:latin typeface="+mj-ea"/>
                <a:ea typeface="+mj-ea"/>
              </a:rPr>
              <a:t>.</a:t>
            </a: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3078908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68781" y="2408630"/>
            <a:ext cx="1618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RestTemplate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70378" y="2770187"/>
            <a:ext cx="7390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spring 3.0 </a:t>
            </a:r>
            <a:r>
              <a:rPr lang="ko-KR" altLang="en-US" dirty="0">
                <a:latin typeface="+mj-ea"/>
                <a:ea typeface="+mj-ea"/>
              </a:rPr>
              <a:t>부터 지원한다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스프링에서 제공하는 </a:t>
            </a:r>
            <a:r>
              <a:rPr lang="en-US" altLang="ko-KR" dirty="0">
                <a:latin typeface="+mj-ea"/>
                <a:ea typeface="+mj-ea"/>
              </a:rPr>
              <a:t>http</a:t>
            </a:r>
            <a:r>
              <a:rPr lang="ko-KR" altLang="en-US" dirty="0">
                <a:latin typeface="+mj-ea"/>
                <a:ea typeface="+mj-ea"/>
              </a:rPr>
              <a:t>통신에 유용하게 사용할 수 있는 템플릿이며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HTTP</a:t>
            </a:r>
            <a:r>
              <a:rPr lang="ko-KR" altLang="en-US" dirty="0">
                <a:latin typeface="+mj-ea"/>
                <a:ea typeface="+mj-ea"/>
              </a:rPr>
              <a:t> 서버와의 통신을 단순화 하고 </a:t>
            </a:r>
            <a:r>
              <a:rPr lang="en-US" altLang="ko-KR" dirty="0">
                <a:latin typeface="+mj-ea"/>
                <a:ea typeface="+mj-ea"/>
              </a:rPr>
              <a:t>RESTful</a:t>
            </a:r>
            <a:r>
              <a:rPr lang="ko-KR" altLang="en-US" dirty="0">
                <a:latin typeface="+mj-ea"/>
                <a:ea typeface="+mj-ea"/>
              </a:rPr>
              <a:t> 원칙을 지킨다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jdbcTemplate</a:t>
            </a:r>
            <a:r>
              <a:rPr lang="ko-KR" altLang="en-US" dirty="0">
                <a:latin typeface="+mj-ea"/>
                <a:ea typeface="+mj-ea"/>
              </a:rPr>
              <a:t> 처럼 </a:t>
            </a:r>
            <a:r>
              <a:rPr lang="en-US" altLang="ko-KR" dirty="0" err="1">
                <a:latin typeface="+mj-ea"/>
                <a:ea typeface="+mj-ea"/>
              </a:rPr>
              <a:t>RestTemplate</a:t>
            </a:r>
            <a:r>
              <a:rPr lang="ko-KR" altLang="en-US" dirty="0">
                <a:latin typeface="+mj-ea"/>
                <a:ea typeface="+mj-ea"/>
              </a:rPr>
              <a:t>도 기계적이고 반복적인 코드들을 깔끔하게 정리해 준다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85140"/>
              </p:ext>
            </p:extLst>
          </p:nvPr>
        </p:nvGraphicFramePr>
        <p:xfrm>
          <a:off x="1280795" y="954478"/>
          <a:ext cx="7344409" cy="5372162"/>
        </p:xfrm>
        <a:graphic>
          <a:graphicData uri="http://schemas.openxmlformats.org/drawingml/2006/table">
            <a:tbl>
              <a:tblPr/>
              <a:tblGrid>
                <a:gridCol w="1271006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6073403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275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훈련생 명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역할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126636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김수연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팀원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웹 </a:t>
                      </a: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크롤링을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통한 레시피 데이터 수집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DB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용 데이터 전처리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Vectorize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위한 데이터 전처리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NLP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위한 데이터 전처리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DB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생성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추천 시스템 알고리즘 설계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레시피 분류를 위한 자연어처리 모델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(BERT)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학습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학습시킨 모델을 통한 레시피 분류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  <a:tr h="1266367"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정혁진</a:t>
                      </a:r>
                    </a:p>
                    <a:p>
                      <a:pPr marL="0" marR="0" indent="0" algn="ctr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팀원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HTML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을 사용하여 웹 페이지 전체 틀 설계 및 제작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CSS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사용하여 전체적인 디자인 설계 및 적용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웹을 가볍고 호환성이 좋게 만들기 위해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JS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라이브러리 </a:t>
                      </a: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미사용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순수 자바스크립트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(Vanilla JS)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만을 사용하여 웹을 동적으로 제작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CSS @media(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미디어 쿼리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활용하여 컴퓨터와 모바일 환경에서 반응형으로 동작하도록 제작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CSS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웹키트와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JS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활용하여 사용자가 사용하기 편한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UI / UX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구현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Thymeleaf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문법을 활용하여 </a:t>
                      </a: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백엔드와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데이터 교류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.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矩形 2"/>
          <p:cNvSpPr/>
          <p:nvPr/>
        </p:nvSpPr>
        <p:spPr>
          <a:xfrm>
            <a:off x="539254" y="131214"/>
            <a:ext cx="5817584" cy="613230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/>
            <a:r>
              <a:rPr lang="en-US" altLang="ko-KR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Ⅱ. </a:t>
            </a:r>
            <a:r>
              <a:rPr lang="ko-KR" altLang="en-US" sz="3413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en-US" altLang="ko-KR" sz="3413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9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2717667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59963" y="1553627"/>
            <a:ext cx="3479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err="1">
                <a:latin typeface="+mj-ea"/>
                <a:ea typeface="+mj-ea"/>
              </a:rPr>
              <a:t>RestTemplate</a:t>
            </a:r>
            <a:r>
              <a:rPr lang="en-US" altLang="ko-KR" dirty="0">
                <a:latin typeface="+mj-ea"/>
                <a:ea typeface="+mj-ea"/>
              </a:rPr>
              <a:t> connect pool </a:t>
            </a:r>
            <a:r>
              <a:rPr lang="ko-KR" altLang="en-US" dirty="0">
                <a:latin typeface="+mj-ea"/>
                <a:ea typeface="+mj-ea"/>
              </a:rPr>
              <a:t>정의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63" y="1914868"/>
            <a:ext cx="4667677" cy="3039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7640" y="1898879"/>
            <a:ext cx="332334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REST	Template</a:t>
            </a:r>
            <a:r>
              <a:rPr lang="ko-KR" altLang="en-US" sz="1400" dirty="0">
                <a:latin typeface="+mj-ea"/>
                <a:ea typeface="+mj-ea"/>
              </a:rPr>
              <a:t>는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connect pool</a:t>
            </a:r>
            <a:r>
              <a:rPr lang="ko-KR" altLang="en-US" sz="1400" dirty="0">
                <a:latin typeface="+mj-ea"/>
                <a:ea typeface="+mj-ea"/>
              </a:rPr>
              <a:t>을 제공하지 않는다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따라서 연결 </a:t>
            </a:r>
            <a:r>
              <a:rPr lang="ko-KR" altLang="en-US" sz="1400" dirty="0" err="1">
                <a:latin typeface="+mj-ea"/>
                <a:ea typeface="+mj-ea"/>
              </a:rPr>
              <a:t>할때마다</a:t>
            </a:r>
            <a:r>
              <a:rPr lang="ko-KR" altLang="en-US" sz="1400" dirty="0">
                <a:latin typeface="+mj-ea"/>
                <a:ea typeface="+mj-ea"/>
              </a:rPr>
              <a:t> 로컬 포트를 열고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Connection</a:t>
            </a:r>
            <a:r>
              <a:rPr lang="ko-KR" altLang="en-US" sz="1400" dirty="0">
                <a:latin typeface="+mj-ea"/>
                <a:ea typeface="+mj-ea"/>
              </a:rPr>
              <a:t>을 한다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 err="1">
                <a:latin typeface="+mj-ea"/>
                <a:ea typeface="+mj-ea"/>
              </a:rPr>
              <a:t>이떄</a:t>
            </a:r>
            <a:r>
              <a:rPr lang="ko-KR" altLang="en-US" sz="1400" dirty="0">
                <a:latin typeface="+mj-ea"/>
                <a:ea typeface="+mj-ea"/>
              </a:rPr>
              <a:t> 문제는 </a:t>
            </a:r>
            <a:r>
              <a:rPr lang="en-US" altLang="ko-KR" sz="1400" dirty="0">
                <a:latin typeface="+mj-ea"/>
                <a:ea typeface="+mj-ea"/>
              </a:rPr>
              <a:t>close()</a:t>
            </a:r>
            <a:r>
              <a:rPr lang="ko-KR" altLang="en-US" sz="1400" dirty="0">
                <a:latin typeface="+mj-ea"/>
                <a:ea typeface="+mj-ea"/>
              </a:rPr>
              <a:t>이후에 소켓은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TIME_WAIT</a:t>
            </a:r>
            <a:r>
              <a:rPr lang="ko-KR" altLang="en-US" sz="1400" dirty="0">
                <a:latin typeface="+mj-ea"/>
                <a:ea typeface="+mj-ea"/>
              </a:rPr>
              <a:t> 상태가 되어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소켓을 재사용 하지 못하는 상태가 발생한다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>
                <a:latin typeface="+mj-ea"/>
                <a:ea typeface="+mj-ea"/>
              </a:rPr>
              <a:t> 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이런 경우 </a:t>
            </a:r>
            <a:r>
              <a:rPr lang="en-US" altLang="ko-KR" sz="1400" dirty="0">
                <a:latin typeface="+mj-ea"/>
                <a:ea typeface="+mj-ea"/>
              </a:rPr>
              <a:t>connect </a:t>
            </a:r>
            <a:r>
              <a:rPr lang="ko-KR" altLang="en-US" sz="1400" dirty="0">
                <a:latin typeface="+mj-ea"/>
                <a:ea typeface="+mj-ea"/>
              </a:rPr>
              <a:t>풀을 사용해서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해결 할 수 있는데</a:t>
            </a:r>
            <a:r>
              <a:rPr lang="en-US" altLang="ko-KR" sz="1400" dirty="0">
                <a:latin typeface="+mj-ea"/>
                <a:ea typeface="+mj-ea"/>
              </a:rPr>
              <a:t> DBCP</a:t>
            </a:r>
            <a:r>
              <a:rPr lang="ko-KR" altLang="en-US" sz="1400" dirty="0">
                <a:latin typeface="+mj-ea"/>
                <a:ea typeface="+mj-ea"/>
              </a:rPr>
              <a:t>처럼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소켓의 개수를 정해서 재사용 하는 것이다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9263" y="4954472"/>
            <a:ext cx="7116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getCustomRestTemplate</a:t>
            </a:r>
            <a:r>
              <a:rPr lang="en-US" altLang="ko-KR" dirty="0">
                <a:latin typeface="+mj-ea"/>
                <a:ea typeface="+mj-ea"/>
              </a:rPr>
              <a:t>()</a:t>
            </a:r>
          </a:p>
          <a:p>
            <a:r>
              <a:rPr lang="en-US" altLang="ko-KR" sz="1400" dirty="0">
                <a:latin typeface="+mj-ea"/>
                <a:ea typeface="+mj-ea"/>
              </a:rPr>
              <a:t>Flask </a:t>
            </a:r>
            <a:r>
              <a:rPr lang="en-US" altLang="ko-KR" sz="1400" dirty="0" err="1">
                <a:latin typeface="+mj-ea"/>
                <a:ea typeface="+mj-ea"/>
              </a:rPr>
              <a:t>api</a:t>
            </a:r>
            <a:r>
              <a:rPr lang="ko-KR" altLang="en-US" sz="1400" dirty="0">
                <a:latin typeface="+mj-ea"/>
                <a:ea typeface="+mj-ea"/>
              </a:rPr>
              <a:t>에 요청하기 전 실행 되어야할 </a:t>
            </a:r>
            <a:r>
              <a:rPr lang="ko-KR" altLang="en-US" sz="1400" dirty="0" err="1">
                <a:latin typeface="+mj-ea"/>
                <a:ea typeface="+mj-ea"/>
              </a:rPr>
              <a:t>로직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err="1">
                <a:latin typeface="+mj-ea"/>
                <a:ea typeface="+mj-ea"/>
              </a:rPr>
              <a:t>setConnectTimeout</a:t>
            </a:r>
            <a:r>
              <a:rPr lang="en-US" altLang="ko-KR" sz="1400" dirty="0">
                <a:latin typeface="+mj-ea"/>
                <a:ea typeface="+mj-ea"/>
              </a:rPr>
              <a:t>(), </a:t>
            </a:r>
            <a:r>
              <a:rPr lang="en-US" altLang="ko-KR" sz="1400" dirty="0" err="1">
                <a:latin typeface="+mj-ea"/>
                <a:ea typeface="+mj-ea"/>
              </a:rPr>
              <a:t>setReadTimeout</a:t>
            </a:r>
            <a:r>
              <a:rPr lang="en-US" altLang="ko-KR" sz="1400" dirty="0">
                <a:latin typeface="+mj-ea"/>
                <a:ea typeface="+mj-ea"/>
              </a:rPr>
              <a:t>(),</a:t>
            </a:r>
            <a:r>
              <a:rPr lang="ko-KR" altLang="en-US" sz="1400" dirty="0">
                <a:latin typeface="+mj-ea"/>
                <a:ea typeface="+mj-ea"/>
              </a:rPr>
              <a:t>을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통해 </a:t>
            </a:r>
            <a:r>
              <a:rPr lang="en-US" altLang="ko-KR" sz="1400" dirty="0">
                <a:latin typeface="+mj-ea"/>
                <a:ea typeface="+mj-ea"/>
              </a:rPr>
              <a:t>Connect </a:t>
            </a:r>
            <a:r>
              <a:rPr lang="ko-KR" altLang="en-US" sz="1400" dirty="0">
                <a:latin typeface="+mj-ea"/>
                <a:ea typeface="+mj-ea"/>
              </a:rPr>
              <a:t>시간을 제한 해둔다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err="1">
                <a:latin typeface="+mj-ea"/>
                <a:ea typeface="+mj-ea"/>
              </a:rPr>
              <a:t>httpClient</a:t>
            </a:r>
            <a:r>
              <a:rPr lang="ko-KR" altLang="en-US" sz="1400" dirty="0">
                <a:latin typeface="+mj-ea"/>
                <a:ea typeface="+mj-ea"/>
              </a:rPr>
              <a:t>를 설정해준다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setMaxConnTotal</a:t>
            </a:r>
            <a:r>
              <a:rPr lang="en-US" altLang="ko-KR" sz="1400" dirty="0">
                <a:latin typeface="+mj-ea"/>
                <a:ea typeface="+mj-ea"/>
              </a:rPr>
              <a:t>()</a:t>
            </a:r>
            <a:r>
              <a:rPr lang="ko-KR" altLang="en-US" sz="1400" dirty="0">
                <a:latin typeface="+mj-ea"/>
                <a:ea typeface="+mj-ea"/>
              </a:rPr>
              <a:t>은 </a:t>
            </a:r>
            <a:r>
              <a:rPr lang="en-US" altLang="ko-KR" sz="1400" dirty="0">
                <a:latin typeface="+mj-ea"/>
                <a:ea typeface="+mj-ea"/>
              </a:rPr>
              <a:t>connect pool </a:t>
            </a:r>
            <a:r>
              <a:rPr lang="ko-KR" altLang="en-US" sz="1400" dirty="0" err="1">
                <a:latin typeface="+mj-ea"/>
                <a:ea typeface="+mj-ea"/>
              </a:rPr>
              <a:t>갯수르</a:t>
            </a:r>
            <a:r>
              <a:rPr lang="ko-KR" altLang="en-US" sz="1400" dirty="0">
                <a:latin typeface="+mj-ea"/>
                <a:ea typeface="+mj-ea"/>
              </a:rPr>
              <a:t> 설정해주는 메서드로 </a:t>
            </a:r>
            <a:r>
              <a:rPr lang="en-US" altLang="ko-KR" sz="1400" dirty="0">
                <a:latin typeface="+mj-ea"/>
                <a:ea typeface="+mj-ea"/>
              </a:rPr>
              <a:t>200</a:t>
            </a:r>
            <a:r>
              <a:rPr lang="ko-KR" altLang="en-US" sz="1400" dirty="0">
                <a:latin typeface="+mj-ea"/>
                <a:ea typeface="+mj-ea"/>
              </a:rPr>
              <a:t>개 설정 해 두었다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err="1">
                <a:latin typeface="+mj-ea"/>
                <a:ea typeface="+mj-ea"/>
              </a:rPr>
              <a:t>setMaxConnPerRoute</a:t>
            </a:r>
            <a:r>
              <a:rPr lang="en-US" altLang="ko-KR" sz="1400" dirty="0">
                <a:latin typeface="+mj-ea"/>
                <a:ea typeface="+mj-ea"/>
              </a:rPr>
              <a:t>()</a:t>
            </a:r>
            <a:r>
              <a:rPr lang="ko-KR" altLang="en-US" sz="1400" dirty="0">
                <a:latin typeface="+mj-ea"/>
                <a:ea typeface="+mj-ea"/>
              </a:rPr>
              <a:t>는 </a:t>
            </a:r>
            <a:r>
              <a:rPr lang="ko-KR" altLang="en-US" sz="1400" dirty="0" err="1">
                <a:latin typeface="+mj-ea"/>
                <a:ea typeface="+mj-ea"/>
              </a:rPr>
              <a:t>연결시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ip,port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한쌍당</a:t>
            </a:r>
            <a:r>
              <a:rPr lang="ko-KR" altLang="en-US" sz="1400" dirty="0">
                <a:latin typeface="+mj-ea"/>
                <a:ea typeface="+mj-ea"/>
              </a:rPr>
              <a:t> 수행할 연결 수를 </a:t>
            </a:r>
            <a:r>
              <a:rPr lang="en-US" altLang="ko-KR" sz="1400" dirty="0">
                <a:latin typeface="+mj-ea"/>
                <a:ea typeface="+mj-ea"/>
              </a:rPr>
              <a:t>5</a:t>
            </a:r>
            <a:r>
              <a:rPr lang="ko-KR" altLang="en-US" sz="1400" dirty="0">
                <a:latin typeface="+mj-ea"/>
                <a:ea typeface="+mj-ea"/>
              </a:rPr>
              <a:t>번으로 으로 제한 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996673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3078908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/>
          </a:p>
        </p:txBody>
      </p:sp>
      <p:sp>
        <p:nvSpPr>
          <p:cNvPr id="60" name="TextBox 59"/>
          <p:cNvSpPr txBox="1"/>
          <p:nvPr/>
        </p:nvSpPr>
        <p:spPr>
          <a:xfrm>
            <a:off x="1459963" y="1914868"/>
            <a:ext cx="2461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err="1">
                <a:latin typeface="+mj-ea"/>
                <a:ea typeface="+mj-ea"/>
              </a:rPr>
              <a:t>RestTemplate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util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정의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41" y="2284200"/>
            <a:ext cx="7535327" cy="12955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1157" y="3765138"/>
            <a:ext cx="753532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ea"/>
                <a:ea typeface="+mj-ea"/>
              </a:rPr>
              <a:t>RestTemplate</a:t>
            </a:r>
            <a:r>
              <a:rPr lang="ko-KR" altLang="en-US" sz="1400" dirty="0">
                <a:latin typeface="+mj-ea"/>
                <a:ea typeface="+mj-ea"/>
              </a:rPr>
              <a:t>를 통해 </a:t>
            </a:r>
            <a:r>
              <a:rPr lang="en-US" altLang="ko-KR" sz="1400" dirty="0" err="1">
                <a:latin typeface="+mj-ea"/>
                <a:ea typeface="+mj-ea"/>
              </a:rPr>
              <a:t>requestEntity</a:t>
            </a:r>
            <a:r>
              <a:rPr lang="ko-KR" altLang="en-US" sz="1400" dirty="0">
                <a:latin typeface="+mj-ea"/>
                <a:ea typeface="+mj-ea"/>
              </a:rPr>
              <a:t>를 </a:t>
            </a:r>
            <a:r>
              <a:rPr lang="en-US" altLang="ko-KR" sz="1400" dirty="0">
                <a:latin typeface="+mj-ea"/>
                <a:ea typeface="+mj-ea"/>
              </a:rPr>
              <a:t>flask </a:t>
            </a:r>
            <a:r>
              <a:rPr lang="en-US" altLang="ko-KR" sz="1400" dirty="0" err="1">
                <a:latin typeface="+mj-ea"/>
                <a:ea typeface="+mj-ea"/>
              </a:rPr>
              <a:t>api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ko-KR" altLang="en-US" sz="1400" dirty="0" err="1">
                <a:latin typeface="+mj-ea"/>
                <a:ea typeface="+mj-ea"/>
              </a:rPr>
              <a:t>보낼때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URI </a:t>
            </a:r>
            <a:r>
              <a:rPr lang="ko-KR" altLang="en-US" sz="1400" dirty="0">
                <a:latin typeface="+mj-ea"/>
                <a:ea typeface="+mj-ea"/>
              </a:rPr>
              <a:t>주소와 보낼 데이터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받아올 </a:t>
            </a:r>
            <a:r>
              <a:rPr lang="ko-KR" altLang="en-US" sz="1400" dirty="0" err="1">
                <a:latin typeface="+mj-ea"/>
                <a:ea typeface="+mj-ea"/>
              </a:rPr>
              <a:t>테이터와</a:t>
            </a:r>
            <a:r>
              <a:rPr lang="ko-KR" altLang="en-US" sz="1400" dirty="0">
                <a:latin typeface="+mj-ea"/>
                <a:ea typeface="+mj-ea"/>
              </a:rPr>
              <a:t> 타입을 설정해 주는 메서드이다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latin typeface="+mj-ea"/>
                <a:ea typeface="+mj-ea"/>
              </a:rPr>
              <a:t>PostRecommandJsonRsponse</a:t>
            </a:r>
            <a:r>
              <a:rPr lang="en-US" altLang="ko-KR" dirty="0">
                <a:latin typeface="+mj-ea"/>
                <a:ea typeface="+mj-ea"/>
              </a:rPr>
              <a:t>()</a:t>
            </a:r>
          </a:p>
          <a:p>
            <a:r>
              <a:rPr lang="ko-KR" altLang="en-US" sz="1400" dirty="0">
                <a:latin typeface="+mj-ea"/>
                <a:ea typeface="+mj-ea"/>
              </a:rPr>
              <a:t>이 메서드의 리턴 타입은 </a:t>
            </a:r>
            <a:r>
              <a:rPr lang="en-US" altLang="ko-KR" sz="1400" dirty="0" err="1">
                <a:latin typeface="+mj-ea"/>
                <a:ea typeface="+mj-ea"/>
              </a:rPr>
              <a:t>ResponseEntity</a:t>
            </a:r>
            <a:r>
              <a:rPr lang="ko-KR" altLang="en-US" sz="1400" dirty="0">
                <a:latin typeface="+mj-ea"/>
                <a:ea typeface="+mj-ea"/>
              </a:rPr>
              <a:t>이며 응답 메시지를 </a:t>
            </a:r>
            <a:r>
              <a:rPr lang="en-US" altLang="ko-KR" sz="1400" dirty="0" err="1">
                <a:latin typeface="+mj-ea"/>
                <a:ea typeface="+mj-ea"/>
              </a:rPr>
              <a:t>LabelJsonVO</a:t>
            </a:r>
            <a:r>
              <a:rPr lang="ko-KR" altLang="en-US" sz="1400" dirty="0">
                <a:latin typeface="+mj-ea"/>
                <a:ea typeface="+mj-ea"/>
              </a:rPr>
              <a:t>로 변환 시키기 위해서이다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ko-KR" altLang="en-US" sz="1400" dirty="0">
                <a:latin typeface="+mj-ea"/>
                <a:ea typeface="+mj-ea"/>
              </a:rPr>
              <a:t>매개변수로는 </a:t>
            </a:r>
            <a:r>
              <a:rPr lang="en-US" altLang="ko-KR" sz="1400" dirty="0">
                <a:latin typeface="+mj-ea"/>
                <a:ea typeface="+mj-ea"/>
              </a:rPr>
              <a:t>String</a:t>
            </a:r>
            <a:r>
              <a:rPr lang="ko-KR" altLang="en-US" sz="1400" dirty="0">
                <a:latin typeface="+mj-ea"/>
                <a:ea typeface="+mj-ea"/>
              </a:rPr>
              <a:t>을 담는 </a:t>
            </a:r>
            <a:r>
              <a:rPr lang="en-US" altLang="ko-KR" sz="1400" dirty="0" err="1">
                <a:latin typeface="+mj-ea"/>
                <a:ea typeface="+mj-ea"/>
              </a:rPr>
              <a:t>ArrayList</a:t>
            </a:r>
            <a:r>
              <a:rPr lang="ko-KR" altLang="en-US" sz="1400" dirty="0">
                <a:latin typeface="+mj-ea"/>
                <a:ea typeface="+mj-ea"/>
              </a:rPr>
              <a:t>타입으로 </a:t>
            </a:r>
            <a:r>
              <a:rPr lang="en-US" altLang="ko-KR" sz="1400" dirty="0">
                <a:latin typeface="+mj-ea"/>
                <a:ea typeface="+mj-ea"/>
              </a:rPr>
              <a:t>detection</a:t>
            </a:r>
            <a:r>
              <a:rPr lang="ko-KR" altLang="en-US" sz="1400" dirty="0">
                <a:latin typeface="+mj-ea"/>
                <a:ea typeface="+mj-ea"/>
              </a:rPr>
              <a:t>이 끝나서 나온 결과값으로 재료의 라벨을 가지고 있다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이 라벨들로 </a:t>
            </a:r>
            <a:r>
              <a:rPr lang="en-US" altLang="ko-KR" sz="1400" dirty="0">
                <a:latin typeface="+mj-ea"/>
                <a:ea typeface="+mj-ea"/>
              </a:rPr>
              <a:t>Rest </a:t>
            </a:r>
            <a:r>
              <a:rPr lang="en-US" altLang="ko-KR" sz="1400" dirty="0" err="1">
                <a:latin typeface="+mj-ea"/>
                <a:ea typeface="+mj-ea"/>
              </a:rPr>
              <a:t>api</a:t>
            </a:r>
            <a:r>
              <a:rPr lang="ko-KR" altLang="en-US" sz="1400" dirty="0">
                <a:latin typeface="+mj-ea"/>
                <a:ea typeface="+mj-ea"/>
              </a:rPr>
              <a:t>를 사용해서 </a:t>
            </a:r>
            <a:r>
              <a:rPr lang="en-US" altLang="ko-KR" sz="1400" dirty="0">
                <a:latin typeface="+mj-ea"/>
                <a:ea typeface="+mj-ea"/>
              </a:rPr>
              <a:t>flask </a:t>
            </a:r>
            <a:r>
              <a:rPr lang="en-US" altLang="ko-KR" sz="1400" dirty="0" err="1">
                <a:latin typeface="+mj-ea"/>
                <a:ea typeface="+mj-ea"/>
              </a:rPr>
              <a:t>api</a:t>
            </a:r>
            <a:r>
              <a:rPr lang="ko-KR" altLang="en-US" sz="1400" dirty="0">
                <a:latin typeface="+mj-ea"/>
                <a:ea typeface="+mj-ea"/>
              </a:rPr>
              <a:t>에 </a:t>
            </a:r>
            <a:r>
              <a:rPr lang="en-US" altLang="ko-KR" sz="1400" dirty="0" err="1">
                <a:latin typeface="+mj-ea"/>
                <a:ea typeface="+mj-ea"/>
              </a:rPr>
              <a:t>json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객체로 만들어 요청을 하면 추천 레시피들의 </a:t>
            </a:r>
            <a:r>
              <a:rPr lang="en-US" altLang="ko-KR" sz="1400" dirty="0">
                <a:latin typeface="+mj-ea"/>
                <a:ea typeface="+mj-ea"/>
              </a:rPr>
              <a:t>ID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 err="1">
                <a:latin typeface="+mj-ea"/>
                <a:ea typeface="+mj-ea"/>
              </a:rPr>
              <a:t>json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객체에 담겨 응답 받는 </a:t>
            </a:r>
            <a:r>
              <a:rPr lang="ko-KR" altLang="en-US" sz="1400" dirty="0" err="1">
                <a:latin typeface="+mj-ea"/>
                <a:ea typeface="+mj-ea"/>
              </a:rPr>
              <a:t>로직이다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058617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3078908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70378" y="1914868"/>
            <a:ext cx="965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err="1">
                <a:latin typeface="+mj-ea"/>
                <a:ea typeface="+mj-ea"/>
              </a:rPr>
              <a:t>lombok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2328" y="2584704"/>
            <a:ext cx="611321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VO</a:t>
            </a:r>
            <a:r>
              <a:rPr lang="ko-KR" altLang="en-US" sz="1400" dirty="0">
                <a:latin typeface="+mj-ea"/>
                <a:ea typeface="+mj-ea"/>
              </a:rPr>
              <a:t>객체를 </a:t>
            </a:r>
            <a:r>
              <a:rPr lang="ko-KR" altLang="en-US" sz="1400" dirty="0" err="1">
                <a:latin typeface="+mj-ea"/>
                <a:ea typeface="+mj-ea"/>
              </a:rPr>
              <a:t>생성할때</a:t>
            </a:r>
            <a:r>
              <a:rPr lang="ko-KR" altLang="en-US" sz="1400" dirty="0">
                <a:latin typeface="+mj-ea"/>
                <a:ea typeface="+mj-ea"/>
              </a:rPr>
              <a:t> 필드 변수를 </a:t>
            </a:r>
            <a:r>
              <a:rPr lang="en-US" altLang="ko-KR" sz="1400" dirty="0">
                <a:latin typeface="+mj-ea"/>
                <a:ea typeface="+mj-ea"/>
              </a:rPr>
              <a:t>Private</a:t>
            </a:r>
            <a:r>
              <a:rPr lang="ko-KR" altLang="en-US" sz="1400" dirty="0">
                <a:latin typeface="+mj-ea"/>
                <a:ea typeface="+mj-ea"/>
              </a:rPr>
              <a:t>로 설정 해주는데 이는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아무나 외부에서 필드 변수를 접근하지 못하도록 하는 역할을 하고 있다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r>
              <a:rPr lang="ko-KR" altLang="en-US" sz="1400" dirty="0">
                <a:latin typeface="+mj-ea"/>
                <a:ea typeface="+mj-ea"/>
              </a:rPr>
              <a:t>그래서 필드 변수를 접근 하기 위해서는 </a:t>
            </a:r>
            <a:r>
              <a:rPr lang="en-US" altLang="ko-KR" sz="1400" dirty="0">
                <a:latin typeface="+mj-ea"/>
                <a:ea typeface="+mj-ea"/>
              </a:rPr>
              <a:t>Getter/Setter </a:t>
            </a:r>
            <a:r>
              <a:rPr lang="ko-KR" altLang="en-US" sz="1400" dirty="0">
                <a:latin typeface="+mj-ea"/>
                <a:ea typeface="+mj-ea"/>
              </a:rPr>
              <a:t>메서드를 정의 해야하는데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필드 변수가 많아질 수록 코드가 길어져서 </a:t>
            </a:r>
            <a:r>
              <a:rPr lang="ko-KR" altLang="en-US" sz="1400" dirty="0" err="1">
                <a:latin typeface="+mj-ea"/>
                <a:ea typeface="+mj-ea"/>
              </a:rPr>
              <a:t>가독성이</a:t>
            </a:r>
            <a:r>
              <a:rPr lang="ko-KR" altLang="en-US" sz="1400" dirty="0">
                <a:latin typeface="+mj-ea"/>
                <a:ea typeface="+mj-ea"/>
              </a:rPr>
              <a:t> 떨어진다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그래서 </a:t>
            </a:r>
            <a:r>
              <a:rPr lang="en-US" altLang="ko-KR" sz="1400" dirty="0" err="1">
                <a:latin typeface="+mj-ea"/>
                <a:ea typeface="+mj-ea"/>
              </a:rPr>
              <a:t>lombok</a:t>
            </a:r>
            <a:r>
              <a:rPr lang="ko-KR" altLang="en-US" sz="1400" dirty="0">
                <a:latin typeface="+mj-ea"/>
                <a:ea typeface="+mj-ea"/>
              </a:rPr>
              <a:t>을 사용해서 </a:t>
            </a:r>
            <a:r>
              <a:rPr lang="en-US" altLang="ko-KR" sz="1400" dirty="0">
                <a:latin typeface="+mj-ea"/>
                <a:ea typeface="+mj-ea"/>
              </a:rPr>
              <a:t>Getter/Setter </a:t>
            </a:r>
            <a:r>
              <a:rPr lang="ko-KR" altLang="en-US" sz="1400" dirty="0">
                <a:latin typeface="+mj-ea"/>
                <a:ea typeface="+mj-ea"/>
              </a:rPr>
              <a:t>메서드를 자동으로 정의 해줘서 코드 간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 err="1">
                <a:latin typeface="+mj-ea"/>
                <a:ea typeface="+mj-ea"/>
              </a:rPr>
              <a:t>결화가</a:t>
            </a:r>
            <a:r>
              <a:rPr lang="ko-KR" altLang="en-US" sz="1400" dirty="0">
                <a:latin typeface="+mj-ea"/>
                <a:ea typeface="+mj-ea"/>
              </a:rPr>
              <a:t> 이루어 </a:t>
            </a:r>
            <a:r>
              <a:rPr lang="ko-KR" altLang="en-US" sz="1400" dirty="0" err="1">
                <a:latin typeface="+mj-ea"/>
                <a:ea typeface="+mj-ea"/>
              </a:rPr>
              <a:t>지겠금</a:t>
            </a:r>
            <a:r>
              <a:rPr lang="ko-KR" altLang="en-US" sz="1400" dirty="0">
                <a:latin typeface="+mj-ea"/>
                <a:ea typeface="+mj-ea"/>
              </a:rPr>
              <a:t> 사용 할 수 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527432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459963" y="1914868"/>
            <a:ext cx="162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err="1">
                <a:latin typeface="+mj-ea"/>
                <a:ea typeface="+mj-ea"/>
              </a:rPr>
              <a:t>Lombook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정의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37" y="2284200"/>
            <a:ext cx="2924583" cy="3562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2688" y="2284200"/>
            <a:ext cx="47200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Maven </a:t>
            </a:r>
            <a:r>
              <a:rPr lang="en-US" altLang="ko-KR" sz="1400" dirty="0" err="1">
                <a:latin typeface="+mj-ea"/>
                <a:ea typeface="+mj-ea"/>
              </a:rPr>
              <a:t>repositor</a:t>
            </a:r>
            <a:r>
              <a:rPr lang="ko-KR" altLang="en-US" sz="1400" dirty="0">
                <a:latin typeface="+mj-ea"/>
                <a:ea typeface="+mj-ea"/>
              </a:rPr>
              <a:t>에서 </a:t>
            </a:r>
            <a:r>
              <a:rPr lang="en-US" altLang="ko-KR" sz="1400" dirty="0" err="1">
                <a:latin typeface="+mj-ea"/>
                <a:ea typeface="+mj-ea"/>
              </a:rPr>
              <a:t>lombook</a:t>
            </a:r>
            <a:r>
              <a:rPr lang="ko-KR" altLang="en-US" sz="1400" dirty="0">
                <a:latin typeface="+mj-ea"/>
                <a:ea typeface="+mj-ea"/>
              </a:rPr>
              <a:t>을 </a:t>
            </a:r>
            <a:r>
              <a:rPr lang="en-US" altLang="ko-KR" sz="1400" dirty="0" err="1">
                <a:latin typeface="+mj-ea"/>
                <a:ea typeface="+mj-ea"/>
              </a:rPr>
              <a:t>dependenc</a:t>
            </a:r>
            <a:r>
              <a:rPr lang="ko-KR" altLang="en-US" sz="1400" dirty="0">
                <a:latin typeface="+mj-ea"/>
                <a:ea typeface="+mj-ea"/>
              </a:rPr>
              <a:t>를 등록해준다</a:t>
            </a:r>
            <a:endParaRPr lang="en-US" altLang="ko-KR" sz="1400" dirty="0">
              <a:latin typeface="+mj-ea"/>
              <a:ea typeface="+mj-ea"/>
            </a:endParaRP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Visual Studio code</a:t>
            </a:r>
            <a:r>
              <a:rPr lang="ko-KR" altLang="en-US" sz="1400" dirty="0">
                <a:latin typeface="+mj-ea"/>
                <a:ea typeface="+mj-ea"/>
              </a:rPr>
              <a:t>에서 </a:t>
            </a:r>
            <a:r>
              <a:rPr lang="en-US" altLang="ko-KR" sz="1400" dirty="0" err="1">
                <a:latin typeface="+mj-ea"/>
                <a:ea typeface="+mj-ea"/>
              </a:rPr>
              <a:t>Lombook</a:t>
            </a:r>
            <a:r>
              <a:rPr lang="ko-KR" altLang="en-US" sz="1400" dirty="0">
                <a:latin typeface="+mj-ea"/>
                <a:ea typeface="+mj-ea"/>
              </a:rPr>
              <a:t>을 사용하기 위해서는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Extension</a:t>
            </a:r>
            <a:r>
              <a:rPr lang="ko-KR" altLang="en-US" sz="1400" dirty="0">
                <a:latin typeface="+mj-ea"/>
                <a:ea typeface="+mj-ea"/>
              </a:rPr>
              <a:t>을 따로 추가해 줘야 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VO </a:t>
            </a:r>
            <a:r>
              <a:rPr lang="ko-KR" altLang="en-US" sz="1400" dirty="0">
                <a:latin typeface="+mj-ea"/>
                <a:ea typeface="+mj-ea"/>
              </a:rPr>
              <a:t>객체에서 필수적으로 사용되고 있으며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VO </a:t>
            </a:r>
            <a:r>
              <a:rPr lang="ko-KR" altLang="en-US" sz="1400" dirty="0">
                <a:latin typeface="+mj-ea"/>
                <a:ea typeface="+mj-ea"/>
              </a:rPr>
              <a:t>객체 위에 </a:t>
            </a:r>
            <a:r>
              <a:rPr lang="ko-KR" altLang="en-US" sz="1400" dirty="0" err="1">
                <a:latin typeface="+mj-ea"/>
                <a:ea typeface="+mj-ea"/>
              </a:rPr>
              <a:t>어노테이션으로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@Data</a:t>
            </a:r>
            <a:r>
              <a:rPr lang="ko-KR" altLang="en-US" sz="1400" dirty="0">
                <a:latin typeface="+mj-ea"/>
                <a:ea typeface="+mj-ea"/>
              </a:rPr>
              <a:t>를 설정해주면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Getter/Setter</a:t>
            </a:r>
            <a:r>
              <a:rPr lang="ko-KR" altLang="en-US" sz="1400" dirty="0">
                <a:latin typeface="+mj-ea"/>
                <a:ea typeface="+mj-ea"/>
              </a:rPr>
              <a:t>를 자동으로 빌드 해준다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93339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59963" y="3078908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70378" y="1914868"/>
            <a:ext cx="114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Fetch </a:t>
            </a:r>
            <a:r>
              <a:rPr lang="en-US" altLang="ko-KR" dirty="0" err="1">
                <a:latin typeface="+mj-ea"/>
                <a:ea typeface="+mj-ea"/>
              </a:rPr>
              <a:t>api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2328" y="2469558"/>
            <a:ext cx="60213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http </a:t>
            </a:r>
            <a:r>
              <a:rPr lang="en-US" altLang="ko-KR" sz="1400" dirty="0" err="1">
                <a:latin typeface="+mj-ea"/>
                <a:ea typeface="+mj-ea"/>
              </a:rPr>
              <a:t>reques</a:t>
            </a:r>
            <a:r>
              <a:rPr lang="ko-KR" altLang="en-US" sz="1400" dirty="0">
                <a:latin typeface="+mj-ea"/>
                <a:ea typeface="+mj-ea"/>
              </a:rPr>
              <a:t>와 </a:t>
            </a:r>
            <a:r>
              <a:rPr lang="en-US" altLang="ko-KR" sz="1400" dirty="0" err="1">
                <a:latin typeface="+mj-ea"/>
                <a:ea typeface="+mj-ea"/>
              </a:rPr>
              <a:t>respons</a:t>
            </a:r>
            <a:r>
              <a:rPr lang="ko-KR" altLang="en-US" sz="1400" dirty="0">
                <a:latin typeface="+mj-ea"/>
                <a:ea typeface="+mj-ea"/>
              </a:rPr>
              <a:t>를 비동기적으로 처리하기 위해 사용된다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Fetch </a:t>
            </a:r>
            <a:r>
              <a:rPr lang="en-US" altLang="ko-KR" sz="1400" dirty="0" err="1">
                <a:latin typeface="+mj-ea"/>
                <a:ea typeface="+mj-ea"/>
              </a:rPr>
              <a:t>api</a:t>
            </a:r>
            <a:r>
              <a:rPr lang="ko-KR" altLang="en-US" sz="1400" dirty="0">
                <a:latin typeface="+mj-ea"/>
                <a:ea typeface="+mj-ea"/>
              </a:rPr>
              <a:t>를 사용하지 않으면 데이터를 요청할 때 마다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브라우저의 깜박거림이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생길 뿐더러 필요로 하는 데이터만 응답 받아 로드 하는 것이 브라우저의 모든 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요소들이 다시 로드 되기 때문에 자원 관리가 힘들고 느리다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그러나 </a:t>
            </a:r>
            <a:r>
              <a:rPr lang="en-US" altLang="ko-KR" sz="1400" dirty="0">
                <a:latin typeface="+mj-ea"/>
                <a:ea typeface="+mj-ea"/>
              </a:rPr>
              <a:t>fetch </a:t>
            </a:r>
            <a:r>
              <a:rPr lang="en-US" altLang="ko-KR" sz="1400" dirty="0" err="1">
                <a:latin typeface="+mj-ea"/>
                <a:ea typeface="+mj-ea"/>
              </a:rPr>
              <a:t>api</a:t>
            </a:r>
            <a:r>
              <a:rPr lang="ko-KR" altLang="en-US" sz="1400" dirty="0" err="1">
                <a:latin typeface="+mj-ea"/>
                <a:ea typeface="+mj-ea"/>
              </a:rPr>
              <a:t>를</a:t>
            </a:r>
            <a:r>
              <a:rPr lang="ko-KR" altLang="en-US" sz="1400" dirty="0">
                <a:latin typeface="+mj-ea"/>
                <a:ea typeface="+mj-ea"/>
              </a:rPr>
              <a:t> 사용해서 </a:t>
            </a:r>
            <a:r>
              <a:rPr lang="ko-KR" altLang="en-US" sz="1400" dirty="0" err="1">
                <a:latin typeface="+mj-ea"/>
                <a:ea typeface="+mj-ea"/>
              </a:rPr>
              <a:t>로직을</a:t>
            </a:r>
            <a:r>
              <a:rPr lang="ko-KR" altLang="en-US" sz="1400" dirty="0">
                <a:latin typeface="+mj-ea"/>
                <a:ea typeface="+mj-ea"/>
              </a:rPr>
              <a:t> 구현한다면 브라우저의 </a:t>
            </a:r>
            <a:r>
              <a:rPr lang="ko-KR" altLang="en-US" sz="1400" dirty="0" err="1">
                <a:latin typeface="+mj-ea"/>
                <a:ea typeface="+mj-ea"/>
              </a:rPr>
              <a:t>깜빡임은</a:t>
            </a:r>
            <a:r>
              <a:rPr lang="ko-KR" altLang="en-US" sz="1400" dirty="0">
                <a:latin typeface="+mj-ea"/>
                <a:ea typeface="+mj-ea"/>
              </a:rPr>
              <a:t> 물론 페이지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전체를 로드 </a:t>
            </a:r>
            <a:r>
              <a:rPr lang="ko-KR" altLang="en-US" sz="1400" dirty="0" err="1">
                <a:latin typeface="+mj-ea"/>
                <a:ea typeface="+mj-ea"/>
              </a:rPr>
              <a:t>하는것이</a:t>
            </a:r>
            <a:r>
              <a:rPr lang="ko-KR" altLang="en-US" sz="1400" dirty="0">
                <a:latin typeface="+mj-ea"/>
                <a:ea typeface="+mj-ea"/>
              </a:rPr>
              <a:t> 아닌 응답 받은 데이터만 로드 할 수 있기 때문에 자원 관리가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ko-KR" altLang="en-US" sz="1400" dirty="0">
                <a:latin typeface="+mj-ea"/>
                <a:ea typeface="+mj-ea"/>
              </a:rPr>
              <a:t>쉽고 속도가 빠르다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829736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85</a:t>
            </a:fld>
            <a:endParaRPr lang="en-US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59963" y="3078908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76386" y="1523004"/>
            <a:ext cx="3335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Fetch </a:t>
            </a:r>
            <a:r>
              <a:rPr lang="en-US" altLang="ko-KR" dirty="0" err="1">
                <a:latin typeface="+mj-ea"/>
                <a:ea typeface="+mj-ea"/>
              </a:rPr>
              <a:t>api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구현 </a:t>
            </a:r>
            <a:r>
              <a:rPr lang="en-US" altLang="ko-KR" b="1" dirty="0" err="1">
                <a:latin typeface="+mj-ea"/>
                <a:ea typeface="+mj-ea"/>
              </a:rPr>
              <a:t>insertBookmark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2328" y="4645152"/>
            <a:ext cx="728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51" y="1850211"/>
            <a:ext cx="4505954" cy="4544059"/>
          </a:xfrm>
          <a:prstGeom prst="rect">
            <a:avLst/>
          </a:prstGeom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807495" y="1850211"/>
            <a:ext cx="3316224" cy="41088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odj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변수는 총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네가지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정보로 구성되어 있다.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method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URL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요청시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방식과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POST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방식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둘중에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하나의 방식으로 요청을 보낼 수 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body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url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요청할때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보내지는 데이터를 의미 한다.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recipeID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보내야 하기 때문에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recipeID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Json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데이터로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만든뒤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보내는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로직을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구현했다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headers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보낼 데이터의 타입을 지정해 줘야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web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server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값을 받을 수 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Content-type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": 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application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json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charset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=UTF-8"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j-ea"/>
              <a:ea typeface="+mj-ea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Content-type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: 보낼 데이터의 타입을 지정할 수 있다.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application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/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json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: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json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타입의 데이터를 보낸다.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charset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= UTF-8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인코딩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형식은 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UTF-8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로 할 것이다</a:t>
            </a:r>
            <a:endParaRPr lang="en-US" altLang="ko-KR" sz="1200" dirty="0">
              <a:solidFill>
                <a:srgbClr val="24292E"/>
              </a:solidFill>
              <a:latin typeface="+mj-ea"/>
              <a:ea typeface="+mj-ea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07495" y="5639931"/>
            <a:ext cx="3072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credential</a:t>
            </a:r>
            <a:endParaRPr lang="ko-KR" altLang="en-US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사이트에서 사용자 세션을 유지 관리해야하는 경우 </a:t>
            </a:r>
            <a:r>
              <a:rPr lang="ko-KR" altLang="en-US" sz="1200" b="1" dirty="0">
                <a:latin typeface="+mj-ea"/>
                <a:ea typeface="+mj-ea"/>
              </a:rPr>
              <a:t>인증되지 않는 요청이 발생</a:t>
            </a:r>
            <a:r>
              <a:rPr lang="ko-KR" altLang="en-US" sz="1200" dirty="0">
                <a:latin typeface="+mj-ea"/>
                <a:ea typeface="+mj-ea"/>
              </a:rPr>
              <a:t>한다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411594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86</a:t>
            </a:fld>
            <a:endParaRPr lang="en-US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2808" y="2639293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2808" y="1410596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Fetch </a:t>
            </a:r>
            <a:r>
              <a:rPr lang="en-US" altLang="ko-KR" dirty="0" err="1">
                <a:latin typeface="+mj-ea"/>
                <a:ea typeface="+mj-ea"/>
              </a:rPr>
              <a:t>api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구현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5173" y="4205537"/>
            <a:ext cx="728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73" y="1737803"/>
            <a:ext cx="4505954" cy="4544059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830493" y="1687595"/>
            <a:ext cx="3578352" cy="35086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fetch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() 메서드에 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두개의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</a:t>
            </a:r>
            <a:r>
              <a:rPr kumimoji="0" lang="ko-KR" altLang="ko-KR" sz="120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파라미터를</a:t>
            </a:r>
            <a:r>
              <a:rPr kumimoji="0" lang="ko-KR" altLang="ko-KR" sz="120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넘긴다.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URL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요청 보낼 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URL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주소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odj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+mj-ea"/>
              <a:ea typeface="+mj-ea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fetch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()의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init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정보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then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()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메서드란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요청으로 인한 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응답이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왔을때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처리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되야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로직을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구현한다.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위 코드의 구성은 다음과 같다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then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=&gt; ...) 응답 결과가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변수에 초기화된다.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if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res.status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== 200)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res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status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200(응답 정상)이라면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json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=&gt;</a:t>
            </a:r>
            <a:r>
              <a:rPr lang="en-US" altLang="ko-KR" sz="1200" dirty="0">
                <a:solidFill>
                  <a:srgbClr val="24292E"/>
                </a:solidFill>
                <a:latin typeface="+mj-ea"/>
                <a:ea typeface="+mj-ea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console.log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json.recipeIDList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)) 응답 받은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데이터중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json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데이터가 존재 하고 그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json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데이터의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key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 중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recipeIDList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있다면 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console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+mj-ea"/>
                <a:ea typeface="+mj-ea"/>
              </a:rPr>
              <a:t> 찍어라 라는 뜻입니다.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2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2000" b="1" dirty="0" smtClean="0">
                <a:solidFill>
                  <a:srgbClr val="1A7BAE"/>
                </a:solidFill>
                <a:latin typeface="Impact"/>
                <a:sym typeface="Malgun Gothic"/>
              </a:rPr>
              <a:t>사용 기술 정의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777557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7D657F1-E26E-4878-8FB9-A33707A39A08}" type="slidenum">
              <a:rPr lang="en-US" altLang="en-US"/>
              <a:pPr lvl="0">
                <a:defRPr/>
              </a:pPr>
              <a:t>87</a:t>
            </a:fld>
            <a:endParaRPr lang="en-US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59963" y="3078908"/>
            <a:ext cx="184731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463"/>
          </a:p>
        </p:txBody>
      </p:sp>
      <p:sp>
        <p:nvSpPr>
          <p:cNvPr id="6" name="TextBox 5"/>
          <p:cNvSpPr txBox="1"/>
          <p:nvPr/>
        </p:nvSpPr>
        <p:spPr>
          <a:xfrm>
            <a:off x="1552328" y="4645152"/>
            <a:ext cx="728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矩形 2"/>
          <p:cNvSpPr/>
          <p:nvPr/>
        </p:nvSpPr>
        <p:spPr>
          <a:xfrm>
            <a:off x="209551" y="2553993"/>
            <a:ext cx="9486899" cy="1750015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 algn="ctr"/>
            <a:r>
              <a:rPr lang="en-US" altLang="ko-KR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</a:t>
            </a:r>
            <a:r>
              <a:rPr lang="en-US" altLang="ko-KR" sz="55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</a:t>
            </a:r>
            <a:r>
              <a:rPr lang="ko-KR" altLang="en-US" sz="60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수행 </a:t>
            </a:r>
            <a:r>
              <a:rPr lang="ko-KR" altLang="en-US" sz="60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sz="6000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 algn="ctr"/>
            <a:r>
              <a:rPr lang="en-US" altLang="ko-KR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4)</a:t>
            </a:r>
            <a:r>
              <a:rPr lang="ko-KR" altLang="en-US" sz="44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서비스 기능 설명</a:t>
            </a:r>
            <a:endParaRPr lang="en-US" altLang="ko-KR" sz="440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825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E42E8A-975B-4E9C-9927-194CDF59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12" y="1371598"/>
            <a:ext cx="2899576" cy="5196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1B0C1E3-F6F8-4557-9F2C-1CE414C0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361" y="1371598"/>
            <a:ext cx="2917734" cy="51965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E0F9-6FAD-4815-A575-88D4725BC8CF}"/>
              </a:ext>
            </a:extLst>
          </p:cNvPr>
          <p:cNvSpPr/>
          <p:nvPr/>
        </p:nvSpPr>
        <p:spPr>
          <a:xfrm>
            <a:off x="6615249" y="2016750"/>
            <a:ext cx="3062864" cy="32481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메인페이지</a:t>
            </a:r>
            <a:endParaRPr lang="en-US" altLang="ko-KR" sz="2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Home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검색</a:t>
            </a:r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레시피 추천</a:t>
            </a:r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개인정보</a:t>
            </a:r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각 페이지로의 이동</a:t>
            </a:r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5D45216-1A04-43CA-94D2-493271F09791}"/>
              </a:ext>
            </a:extLst>
          </p:cNvPr>
          <p:cNvSpPr/>
          <p:nvPr/>
        </p:nvSpPr>
        <p:spPr>
          <a:xfrm>
            <a:off x="3850547" y="3221371"/>
            <a:ext cx="796954" cy="369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1B05DAC-EDB5-4EAF-91F3-C5AC1DABBEC9}"/>
              </a:ext>
            </a:extLst>
          </p:cNvPr>
          <p:cNvSpPr/>
          <p:nvPr/>
        </p:nvSpPr>
        <p:spPr>
          <a:xfrm>
            <a:off x="3850547" y="4225254"/>
            <a:ext cx="796954" cy="369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33CF692-C0FA-4E82-9ECC-C51569D48B64}"/>
              </a:ext>
            </a:extLst>
          </p:cNvPr>
          <p:cNvSpPr/>
          <p:nvPr/>
        </p:nvSpPr>
        <p:spPr>
          <a:xfrm>
            <a:off x="3850547" y="3727507"/>
            <a:ext cx="796954" cy="369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67D4A6F-64F8-4F94-BB00-63A91EDFCEE6}"/>
              </a:ext>
            </a:extLst>
          </p:cNvPr>
          <p:cNvSpPr/>
          <p:nvPr/>
        </p:nvSpPr>
        <p:spPr>
          <a:xfrm>
            <a:off x="3850547" y="4727996"/>
            <a:ext cx="796954" cy="369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FC8B1A5-C767-46AC-B79E-5A2762DC09C3}"/>
              </a:ext>
            </a:extLst>
          </p:cNvPr>
          <p:cNvSpPr/>
          <p:nvPr/>
        </p:nvSpPr>
        <p:spPr>
          <a:xfrm>
            <a:off x="2627979" y="1424132"/>
            <a:ext cx="215889" cy="211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1B1F83B-31BC-487D-B8C2-7B6412252B38}"/>
              </a:ext>
            </a:extLst>
          </p:cNvPr>
          <p:cNvSpPr/>
          <p:nvPr/>
        </p:nvSpPr>
        <p:spPr>
          <a:xfrm>
            <a:off x="2843868" y="1424132"/>
            <a:ext cx="215889" cy="211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662E770-E0C0-4468-9D65-117103E18090}"/>
              </a:ext>
            </a:extLst>
          </p:cNvPr>
          <p:cNvSpPr/>
          <p:nvPr/>
        </p:nvSpPr>
        <p:spPr>
          <a:xfrm>
            <a:off x="3058084" y="1424132"/>
            <a:ext cx="215889" cy="211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EABB334-AA11-461A-A9EC-F5366E83A40D}"/>
              </a:ext>
            </a:extLst>
          </p:cNvPr>
          <p:cNvSpPr/>
          <p:nvPr/>
        </p:nvSpPr>
        <p:spPr>
          <a:xfrm>
            <a:off x="396660" y="1407354"/>
            <a:ext cx="316404" cy="270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4321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E0F9-6FAD-4815-A575-88D4725BC8CF}"/>
              </a:ext>
            </a:extLst>
          </p:cNvPr>
          <p:cNvSpPr/>
          <p:nvPr/>
        </p:nvSpPr>
        <p:spPr>
          <a:xfrm>
            <a:off x="5709489" y="1883053"/>
            <a:ext cx="3268253" cy="30918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검색페이지</a:t>
            </a:r>
            <a:endParaRPr lang="en-US" altLang="ko-KR" sz="24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검색어 입력 후 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Enter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입력</a:t>
            </a:r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검색어 관련 레시피 출력</a:t>
            </a:r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A10BCBC-1925-4E59-9B0B-67770575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48" y="1330653"/>
            <a:ext cx="2929567" cy="523749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73D70AA-0B65-4CD1-987E-47768AF1983E}"/>
              </a:ext>
            </a:extLst>
          </p:cNvPr>
          <p:cNvSpPr/>
          <p:nvPr/>
        </p:nvSpPr>
        <p:spPr>
          <a:xfrm>
            <a:off x="1577131" y="1954632"/>
            <a:ext cx="2617364" cy="419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13426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872838"/>
              </p:ext>
            </p:extLst>
          </p:nvPr>
        </p:nvGraphicFramePr>
        <p:xfrm>
          <a:off x="1280795" y="840178"/>
          <a:ext cx="7344409" cy="5683062"/>
        </p:xfrm>
        <a:graphic>
          <a:graphicData uri="http://schemas.openxmlformats.org/drawingml/2006/table">
            <a:tbl>
              <a:tblPr/>
              <a:tblGrid>
                <a:gridCol w="1271006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6073403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6275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훈련생 명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itchFamily="50" charset="-127"/>
                          <a:ea typeface="나눔바른고딕" pitchFamily="50" charset="-127"/>
                        </a:rPr>
                        <a:t>역할</a:t>
                      </a:r>
                    </a:p>
                  </a:txBody>
                  <a:tcPr marL="2783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126636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장경석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팀원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&lt;</a:t>
                      </a:r>
                      <a:r>
                        <a:rPr lang="ko-KR" altLang="en-US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웹 서비스 기술적용</a:t>
                      </a: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&gt;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Spring boot, Flask API, MariaDB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간 데이터 흐름에 대한 로직 작성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Mybatis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(DB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연동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적용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configuration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재정의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Mapper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소스 작성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SQL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문 작성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DAO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작성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Spring security(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계정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권한 관리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적용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configuration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재정의 및 웹서비스 내 </a:t>
                      </a: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로그인서비스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적용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DB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의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user, authority table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과의 연동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Thymeleaf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이용한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RESTful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한 자원관리 적용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(URI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통한 데이터 접근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Thymeleaf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security5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적용 웹서비스 내 자원에 대한 접근과 계정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권한정보에 대한 접근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로직 작성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RESTTemplate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를 적용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REST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관련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configuration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작성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Service, util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소스 작성을 통한 실질적인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RESTFul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요청을 적용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Flask API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의 이미지 분석모델 결과값 반환 로직 작성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&lt;</a:t>
                      </a:r>
                      <a:r>
                        <a:rPr lang="ko-KR" altLang="en-US" sz="1500" b="0" i="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웹서비스</a:t>
                      </a:r>
                      <a:r>
                        <a:rPr lang="ko-KR" altLang="en-US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내 </a:t>
                      </a:r>
                      <a:r>
                        <a:rPr lang="ko-KR" altLang="en-US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기능</a:t>
                      </a:r>
                      <a:r>
                        <a:rPr lang="en-US" altLang="ko-KR" sz="1500" b="0" i="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&gt;</a:t>
                      </a:r>
                      <a:endParaRPr lang="en-US" altLang="ko-KR" sz="1500" b="0" i="0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이미지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Detection (Flask API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에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RESTful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접근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로그인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(DB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연동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Spring Security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적용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검색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(DB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연동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, </a:t>
                      </a:r>
                      <a:r>
                        <a:rPr lang="en-US" altLang="ko-KR" sz="1500" b="0" i="0" dirty="0" err="1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Pathvariable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경로를 통한 검색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)</a:t>
                      </a:r>
                    </a:p>
                  </a:txBody>
                  <a:tcPr marL="23766" marR="2783" marT="34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矩形 2"/>
          <p:cNvSpPr/>
          <p:nvPr/>
        </p:nvSpPr>
        <p:spPr>
          <a:xfrm>
            <a:off x="539254" y="131214"/>
            <a:ext cx="5817584" cy="613230"/>
          </a:xfrm>
          <a:prstGeom prst="rect">
            <a:avLst/>
          </a:prstGeom>
        </p:spPr>
        <p:txBody>
          <a:bodyPr wrap="square" lIns="87171" tIns="43585" rIns="87171" bIns="43585">
            <a:spAutoFit/>
          </a:bodyPr>
          <a:lstStyle/>
          <a:p>
            <a:pPr lvl="0"/>
            <a:r>
              <a:rPr lang="en-US" altLang="ko-KR" sz="3413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Ⅱ. </a:t>
            </a:r>
            <a:r>
              <a:rPr lang="ko-KR" altLang="en-US" sz="3413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en-US" altLang="ko-KR" sz="3413" b="1" dirty="0" smtClean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8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A6ADCD1-8537-4421-AD8F-649A2AB72E12}"/>
              </a:ext>
            </a:extLst>
          </p:cNvPr>
          <p:cNvSpPr/>
          <p:nvPr/>
        </p:nvSpPr>
        <p:spPr>
          <a:xfrm>
            <a:off x="6439333" y="1572798"/>
            <a:ext cx="3268253" cy="37124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검색페이지</a:t>
            </a:r>
            <a:endParaRPr lang="en-US" altLang="ko-KR" sz="24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63" b="1" dirty="0" err="1">
                <a:solidFill>
                  <a:schemeClr val="tx1"/>
                </a:solidFill>
                <a:latin typeface="+mj-ea"/>
                <a:ea typeface="+mj-ea"/>
              </a:rPr>
              <a:t>PathVariable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을 사용한 동적페이지</a:t>
            </a:r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URI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를 통해 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keyword, page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를 </a:t>
            </a:r>
            <a:r>
              <a:rPr lang="ko-KR" altLang="en-US" sz="1463" b="1" dirty="0" err="1">
                <a:solidFill>
                  <a:schemeClr val="tx1"/>
                </a:solidFill>
                <a:latin typeface="+mj-ea"/>
                <a:ea typeface="+mj-ea"/>
              </a:rPr>
              <a:t>입력받는다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63" b="1" dirty="0" err="1">
                <a:solidFill>
                  <a:schemeClr val="tx1"/>
                </a:solidFill>
                <a:latin typeface="+mj-ea"/>
                <a:ea typeface="+mj-ea"/>
              </a:rPr>
              <a:t>RecipeInfoService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를 통해 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SQL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문을 실행한다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결과값으로 키워드에 대한 레시피를 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10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개씩 받아온다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Model 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객체에 </a:t>
            </a:r>
            <a:r>
              <a:rPr lang="en-US" altLang="ko-KR" sz="1463" b="1" dirty="0" err="1">
                <a:solidFill>
                  <a:schemeClr val="tx1"/>
                </a:solidFill>
                <a:latin typeface="+mj-ea"/>
                <a:ea typeface="+mj-ea"/>
              </a:rPr>
              <a:t>addAttribute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한다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E92D7AE-746B-462B-82F7-1C232C178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5" y="1459685"/>
            <a:ext cx="6120766" cy="4659174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0648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E0F9-6FAD-4815-A575-88D4725BC8CF}"/>
              </a:ext>
            </a:extLst>
          </p:cNvPr>
          <p:cNvSpPr/>
          <p:nvPr/>
        </p:nvSpPr>
        <p:spPr>
          <a:xfrm>
            <a:off x="5858713" y="1883053"/>
            <a:ext cx="3268253" cy="30918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레시피 정보 페이지</a:t>
            </a:r>
            <a:endParaRPr lang="en-US" altLang="ko-KR" sz="24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리스트에서 선택된 레시피의 정보</a:t>
            </a:r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재료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조리방법 등을 담고있다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A90694D-5920-449F-AE2E-16588CA3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66" y="1220598"/>
            <a:ext cx="2996092" cy="5347548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5070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A6ADCD1-8537-4421-AD8F-649A2AB72E12}"/>
              </a:ext>
            </a:extLst>
          </p:cNvPr>
          <p:cNvSpPr/>
          <p:nvPr/>
        </p:nvSpPr>
        <p:spPr>
          <a:xfrm>
            <a:off x="6439333" y="1572798"/>
            <a:ext cx="3268253" cy="37124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레시피 정보</a:t>
            </a:r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63" b="1" dirty="0" err="1">
                <a:solidFill>
                  <a:schemeClr val="tx1"/>
                </a:solidFill>
              </a:rPr>
              <a:t>PathVariable</a:t>
            </a:r>
            <a:r>
              <a:rPr lang="ko-KR" altLang="en-US" sz="1463" b="1" dirty="0">
                <a:solidFill>
                  <a:schemeClr val="tx1"/>
                </a:solidFill>
              </a:rPr>
              <a:t>을 사용한 동적페이지</a:t>
            </a:r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63" b="1" dirty="0" err="1">
                <a:solidFill>
                  <a:schemeClr val="tx1"/>
                </a:solidFill>
              </a:rPr>
              <a:t>RecipeInfoService</a:t>
            </a:r>
            <a:r>
              <a:rPr lang="ko-KR" altLang="en-US" sz="1463" b="1" dirty="0">
                <a:solidFill>
                  <a:schemeClr val="tx1"/>
                </a:solidFill>
              </a:rPr>
              <a:t>의 메소드를 통해 </a:t>
            </a:r>
            <a:r>
              <a:rPr lang="en-US" altLang="ko-KR" sz="1463" b="1" dirty="0">
                <a:solidFill>
                  <a:schemeClr val="tx1"/>
                </a:solidFill>
              </a:rPr>
              <a:t>SQL</a:t>
            </a:r>
            <a:r>
              <a:rPr lang="ko-KR" altLang="en-US" sz="1463" b="1" dirty="0">
                <a:solidFill>
                  <a:schemeClr val="tx1"/>
                </a:solidFill>
              </a:rPr>
              <a:t>문을 실행한다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결과값으로 레시피 정보를 반환한다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63" b="1" dirty="0" err="1">
                <a:solidFill>
                  <a:schemeClr val="tx1"/>
                </a:solidFill>
              </a:rPr>
              <a:t>RecommandListVO</a:t>
            </a:r>
            <a:r>
              <a:rPr lang="en-US" altLang="ko-KR" sz="1463" b="1" dirty="0">
                <a:solidFill>
                  <a:schemeClr val="tx1"/>
                </a:solidFill>
              </a:rPr>
              <a:t>(DAO)</a:t>
            </a:r>
            <a:r>
              <a:rPr lang="ko-KR" altLang="en-US" sz="1463" b="1" dirty="0">
                <a:solidFill>
                  <a:schemeClr val="tx1"/>
                </a:solidFill>
              </a:rPr>
              <a:t>형태로 받는다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</a:rPr>
              <a:t>Model</a:t>
            </a:r>
            <a:r>
              <a:rPr lang="ko-KR" altLang="en-US" sz="1463" b="1" dirty="0">
                <a:solidFill>
                  <a:schemeClr val="tx1"/>
                </a:solidFill>
              </a:rPr>
              <a:t>에 </a:t>
            </a:r>
            <a:r>
              <a:rPr lang="en-US" altLang="ko-KR" sz="1463" b="1" dirty="0" err="1">
                <a:solidFill>
                  <a:schemeClr val="tx1"/>
                </a:solidFill>
              </a:rPr>
              <a:t>addAttribute</a:t>
            </a:r>
            <a:r>
              <a:rPr lang="ko-KR" altLang="en-US" sz="1463" b="1" dirty="0">
                <a:solidFill>
                  <a:schemeClr val="tx1"/>
                </a:solidFill>
              </a:rPr>
              <a:t>한다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B51C3B6-0F77-4B27-960B-34D7DFA06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4" y="2296300"/>
            <a:ext cx="6076551" cy="2826492"/>
          </a:xfrm>
          <a:prstGeom prst="rect">
            <a:avLst/>
          </a:prstGeom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77897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E0F9-6FAD-4815-A575-88D4725BC8CF}"/>
              </a:ext>
            </a:extLst>
          </p:cNvPr>
          <p:cNvSpPr/>
          <p:nvPr/>
        </p:nvSpPr>
        <p:spPr>
          <a:xfrm>
            <a:off x="5765498" y="1883053"/>
            <a:ext cx="3268253" cy="30918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로그인 페이지</a:t>
            </a:r>
            <a:endParaRPr lang="en-US" altLang="ko-KR" sz="2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Username(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아이디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), password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입력</a:t>
            </a:r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로그인 시 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Spring security 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동작</a:t>
            </a:r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F1562FB-91E3-4BB3-9674-735B1ED6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96" y="1362777"/>
            <a:ext cx="2908465" cy="52053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E7910AD-3E3A-4AE6-AB7F-45ED60889EC6}"/>
              </a:ext>
            </a:extLst>
          </p:cNvPr>
          <p:cNvSpPr/>
          <p:nvPr/>
        </p:nvSpPr>
        <p:spPr>
          <a:xfrm>
            <a:off x="1486646" y="2541861"/>
            <a:ext cx="2617364" cy="419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58FB476-7784-4349-B035-0E862638DAB5}"/>
              </a:ext>
            </a:extLst>
          </p:cNvPr>
          <p:cNvSpPr/>
          <p:nvPr/>
        </p:nvSpPr>
        <p:spPr>
          <a:xfrm>
            <a:off x="1486646" y="3009549"/>
            <a:ext cx="2617364" cy="419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9B55E1F-50F1-45D9-BB52-0CAB5B9AE99A}"/>
              </a:ext>
            </a:extLst>
          </p:cNvPr>
          <p:cNvSpPr/>
          <p:nvPr/>
        </p:nvSpPr>
        <p:spPr>
          <a:xfrm>
            <a:off x="1486646" y="3485627"/>
            <a:ext cx="2617364" cy="419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561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F5F1C61-24FA-41DC-9433-50D7E5EF6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19" y="1791426"/>
            <a:ext cx="5294257" cy="37617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9FFBE51-8EF6-40FA-8149-43E3CB8B7515}"/>
              </a:ext>
            </a:extLst>
          </p:cNvPr>
          <p:cNvSpPr/>
          <p:nvPr/>
        </p:nvSpPr>
        <p:spPr>
          <a:xfrm>
            <a:off x="6127160" y="1883053"/>
            <a:ext cx="3268253" cy="30918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Spring</a:t>
            </a:r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Security</a:t>
            </a:r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 설정</a:t>
            </a:r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Spring security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의 설정 재정의 소스의 일부이다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리소스별 권한설정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로그인 관련 설정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로그아웃 관련 설정 등을 다뤘다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 err="1">
                <a:solidFill>
                  <a:schemeClr val="tx1"/>
                </a:solidFill>
                <a:latin typeface="+mj-ea"/>
                <a:ea typeface="+mj-ea"/>
              </a:rPr>
              <a:t>로그인페이지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 경로를 지정한다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/login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이 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Spring security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에서 인정하는 </a:t>
            </a:r>
            <a:r>
              <a:rPr lang="ko-KR" altLang="en-US" sz="1463" b="1" dirty="0" err="1">
                <a:solidFill>
                  <a:schemeClr val="tx1"/>
                </a:solidFill>
                <a:latin typeface="+mj-ea"/>
                <a:ea typeface="+mj-ea"/>
              </a:rPr>
              <a:t>로그인페이지가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 된다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7900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747EF45-93B4-48DC-BBF1-F159FF74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4" y="1985464"/>
            <a:ext cx="5284658" cy="28870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AFCAF4B-BE39-4559-BFE2-84C5F4C39BF1}"/>
              </a:ext>
            </a:extLst>
          </p:cNvPr>
          <p:cNvSpPr/>
          <p:nvPr/>
        </p:nvSpPr>
        <p:spPr>
          <a:xfrm>
            <a:off x="6185884" y="1883053"/>
            <a:ext cx="3268253" cy="30918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Username(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아이디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), password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 입력</a:t>
            </a:r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로그인 시 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Spring security 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동작이다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 err="1">
                <a:solidFill>
                  <a:schemeClr val="tx1"/>
                </a:solidFill>
                <a:latin typeface="+mj-ea"/>
                <a:ea typeface="+mj-ea"/>
              </a:rPr>
              <a:t>로그인페이지로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 이동 전 현재페이지를 세션에 저장한다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로그인 이후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 redirect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하기 위함이다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2852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E0F9-6FAD-4815-A575-88D4725BC8CF}"/>
              </a:ext>
            </a:extLst>
          </p:cNvPr>
          <p:cNvSpPr/>
          <p:nvPr/>
        </p:nvSpPr>
        <p:spPr>
          <a:xfrm>
            <a:off x="6420776" y="1883053"/>
            <a:ext cx="3268253" cy="30918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회원가입 페이지</a:t>
            </a:r>
            <a:endParaRPr lang="en-US" altLang="ko-KR" sz="24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Name, email, </a:t>
            </a:r>
            <a:r>
              <a:rPr lang="en-US" altLang="ko-KR" sz="1463" b="1" dirty="0" err="1">
                <a:solidFill>
                  <a:schemeClr val="tx1"/>
                </a:solidFill>
                <a:latin typeface="+mj-ea"/>
                <a:ea typeface="+mj-ea"/>
              </a:rPr>
              <a:t>passwor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를 입력한다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회원가입 시 </a:t>
            </a:r>
            <a:r>
              <a:rPr lang="en-US" altLang="ko-KR" sz="1463" b="1" dirty="0" err="1">
                <a:solidFill>
                  <a:schemeClr val="tx1"/>
                </a:solidFill>
                <a:latin typeface="+mj-ea"/>
                <a:ea typeface="+mj-ea"/>
              </a:rPr>
              <a:t>Mybatis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메소드가 실행되어 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DB</a:t>
            </a:r>
            <a:r>
              <a:rPr lang="ko-KR" altLang="en-US" sz="1463" b="1" dirty="0">
                <a:solidFill>
                  <a:schemeClr val="tx1"/>
                </a:solidFill>
                <a:latin typeface="+mj-ea"/>
                <a:ea typeface="+mj-ea"/>
              </a:rPr>
              <a:t>에 저장된다</a:t>
            </a:r>
            <a:r>
              <a:rPr lang="en-US" altLang="ko-KR" sz="1463" b="1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FA5C438-41C9-40B5-A942-D5EA3E7C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32" y="1493240"/>
            <a:ext cx="2713181" cy="483223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04C3186-9538-44B1-8BAF-D8E3695A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836" y="1493240"/>
            <a:ext cx="2710282" cy="48322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4EFC83F-AB47-49D4-82D7-8928319366AC}"/>
              </a:ext>
            </a:extLst>
          </p:cNvPr>
          <p:cNvSpPr/>
          <p:nvPr/>
        </p:nvSpPr>
        <p:spPr>
          <a:xfrm>
            <a:off x="840694" y="4882392"/>
            <a:ext cx="1290110" cy="155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4384AB7-6D2A-4EAA-8A83-CA1AAB75ED58}"/>
              </a:ext>
            </a:extLst>
          </p:cNvPr>
          <p:cNvSpPr/>
          <p:nvPr/>
        </p:nvSpPr>
        <p:spPr>
          <a:xfrm>
            <a:off x="574669" y="5060512"/>
            <a:ext cx="2428589" cy="425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3721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D7BCF0D-1730-4AB2-80EF-680B5D07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18" y="1741185"/>
            <a:ext cx="5228758" cy="41641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71AFDB6-EF41-40EF-863E-4E85E9B0F1E0}"/>
              </a:ext>
            </a:extLst>
          </p:cNvPr>
          <p:cNvSpPr/>
          <p:nvPr/>
        </p:nvSpPr>
        <p:spPr>
          <a:xfrm>
            <a:off x="6147229" y="2277336"/>
            <a:ext cx="3268253" cy="30918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회원가입</a:t>
            </a:r>
            <a:endParaRPr lang="en-US" altLang="ko-KR" sz="2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463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RequestParam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통해 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email, </a:t>
            </a:r>
            <a:r>
              <a:rPr lang="en-US" altLang="ko-KR" sz="1463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password,name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을 받는다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463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UserInfo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객체의 </a:t>
            </a:r>
            <a:r>
              <a:rPr lang="ko-KR" altLang="en-US" sz="1463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상태값에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저장한다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이를 </a:t>
            </a:r>
            <a:r>
              <a:rPr lang="en-US" altLang="ko-KR" sz="1463" b="1" dirty="0" err="1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customUserDetailsService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통해 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에 저장한다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13864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A86E0F9-6FAD-4815-A575-88D4725BC8CF}"/>
              </a:ext>
            </a:extLst>
          </p:cNvPr>
          <p:cNvSpPr/>
          <p:nvPr/>
        </p:nvSpPr>
        <p:spPr>
          <a:xfrm>
            <a:off x="6420776" y="1715411"/>
            <a:ext cx="3268253" cy="34271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레시피 추천 페이지</a:t>
            </a:r>
            <a:endParaRPr lang="en-US" altLang="ko-KR" sz="2400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이미지를 선택해 확인을 누른다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Flask API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Detectron2 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이미지 분석 모델을 거쳐 결과가 반환된다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분석 결과 이미지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식자재 목록을 출력한다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UI</a:t>
            </a:r>
            <a:r>
              <a:rPr lang="ko-KR" altLang="en-US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를 통해 식자재 목록을 수정할 수 있다</a:t>
            </a:r>
            <a:r>
              <a:rPr lang="en-US" altLang="ko-KR" sz="1463" b="1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6C971F-8A8D-4C78-8F05-B33E7021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1" y="1369069"/>
            <a:ext cx="2908465" cy="5205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ACFE92-43DC-4001-9E3D-765E466E9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652" y="1369069"/>
            <a:ext cx="2912908" cy="51990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13CD83D-F993-4B91-BF2D-10EB157AD69D}"/>
              </a:ext>
            </a:extLst>
          </p:cNvPr>
          <p:cNvSpPr/>
          <p:nvPr/>
        </p:nvSpPr>
        <p:spPr>
          <a:xfrm>
            <a:off x="462531" y="4439727"/>
            <a:ext cx="2428589" cy="425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F30274B-E7F0-4756-AA8D-AB76734C5B52}"/>
              </a:ext>
            </a:extLst>
          </p:cNvPr>
          <p:cNvSpPr/>
          <p:nvPr/>
        </p:nvSpPr>
        <p:spPr>
          <a:xfrm>
            <a:off x="3485649" y="5672909"/>
            <a:ext cx="2428589" cy="425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20276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71AFDB6-EF41-40EF-863E-4E85E9B0F1E0}"/>
              </a:ext>
            </a:extLst>
          </p:cNvPr>
          <p:cNvSpPr/>
          <p:nvPr/>
        </p:nvSpPr>
        <p:spPr>
          <a:xfrm>
            <a:off x="6419780" y="1883053"/>
            <a:ext cx="3268253" cy="30918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레시피 추천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업로드한 이미지를 </a:t>
            </a:r>
            <a:r>
              <a:rPr lang="en-US" altLang="ko-KR" sz="1463" b="1" dirty="0" err="1">
                <a:solidFill>
                  <a:schemeClr val="tx1"/>
                </a:solidFill>
              </a:rPr>
              <a:t>MultipartFile</a:t>
            </a:r>
            <a:r>
              <a:rPr lang="ko-KR" altLang="en-US" sz="1463" b="1" dirty="0">
                <a:solidFill>
                  <a:schemeClr val="tx1"/>
                </a:solidFill>
              </a:rPr>
              <a:t>형태로 받는다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이를 </a:t>
            </a:r>
            <a:r>
              <a:rPr lang="en-US" altLang="ko-KR" sz="1463" b="1" dirty="0">
                <a:solidFill>
                  <a:schemeClr val="tx1"/>
                </a:solidFill>
              </a:rPr>
              <a:t>base64</a:t>
            </a:r>
            <a:r>
              <a:rPr lang="ko-KR" altLang="en-US" sz="1463" b="1" dirty="0">
                <a:solidFill>
                  <a:schemeClr val="tx1"/>
                </a:solidFill>
              </a:rPr>
              <a:t>형태로 전환하여 </a:t>
            </a:r>
            <a:r>
              <a:rPr lang="en-US" altLang="ko-KR" sz="1463" b="1" dirty="0">
                <a:solidFill>
                  <a:schemeClr val="tx1"/>
                </a:solidFill>
              </a:rPr>
              <a:t>Flask API</a:t>
            </a:r>
            <a:r>
              <a:rPr lang="ko-KR" altLang="en-US" sz="1463" b="1" dirty="0">
                <a:solidFill>
                  <a:schemeClr val="tx1"/>
                </a:solidFill>
              </a:rPr>
              <a:t>에 요청을 보낸다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 err="1">
                <a:solidFill>
                  <a:schemeClr val="tx1"/>
                </a:solidFill>
              </a:rPr>
              <a:t>결과이미지</a:t>
            </a:r>
            <a:r>
              <a:rPr lang="en-US" altLang="ko-KR" sz="1463" b="1" dirty="0">
                <a:solidFill>
                  <a:schemeClr val="tx1"/>
                </a:solidFill>
              </a:rPr>
              <a:t>, </a:t>
            </a:r>
            <a:r>
              <a:rPr lang="ko-KR" altLang="en-US" sz="1463" b="1" dirty="0">
                <a:solidFill>
                  <a:schemeClr val="tx1"/>
                </a:solidFill>
              </a:rPr>
              <a:t>식자재 목록을 반환한다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63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63" b="1" dirty="0">
                <a:solidFill>
                  <a:schemeClr val="tx1"/>
                </a:solidFill>
              </a:rPr>
              <a:t>이를 </a:t>
            </a:r>
            <a:r>
              <a:rPr lang="en-US" altLang="ko-KR" sz="1463" b="1" dirty="0">
                <a:solidFill>
                  <a:schemeClr val="tx1"/>
                </a:solidFill>
              </a:rPr>
              <a:t>model</a:t>
            </a:r>
            <a:r>
              <a:rPr lang="ko-KR" altLang="en-US" sz="1463" b="1" dirty="0">
                <a:solidFill>
                  <a:schemeClr val="tx1"/>
                </a:solidFill>
              </a:rPr>
              <a:t>에 </a:t>
            </a:r>
            <a:r>
              <a:rPr lang="en-US" altLang="ko-KR" sz="1463" b="1" dirty="0" err="1">
                <a:solidFill>
                  <a:schemeClr val="tx1"/>
                </a:solidFill>
              </a:rPr>
              <a:t>addAttribute</a:t>
            </a:r>
            <a:r>
              <a:rPr lang="ko-KR" altLang="en-US" sz="1463" b="1" dirty="0">
                <a:solidFill>
                  <a:schemeClr val="tx1"/>
                </a:solidFill>
              </a:rPr>
              <a:t>한다</a:t>
            </a:r>
            <a:r>
              <a:rPr lang="en-US" altLang="ko-KR" sz="1463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9DCD47F-2A14-4A26-BA92-F2CFD06B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7" y="1476461"/>
            <a:ext cx="5914385" cy="4949500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xmlns="" id="{9A837997-1679-4E0B-B7FE-907F64A685F6}"/>
              </a:ext>
            </a:extLst>
          </p:cNvPr>
          <p:cNvSpPr/>
          <p:nvPr/>
        </p:nvSpPr>
        <p:spPr>
          <a:xfrm>
            <a:off x="673051" y="310196"/>
            <a:ext cx="5526192" cy="940869"/>
          </a:xfrm>
          <a:prstGeom prst="rect">
            <a:avLst/>
          </a:prstGeom>
          <a:ln w="28575">
            <a:noFill/>
          </a:ln>
        </p:spPr>
        <p:txBody>
          <a:bodyPr wrap="square" lIns="107287" tIns="53643" rIns="107287" bIns="53643">
            <a:spAutoFit/>
          </a:bodyPr>
          <a:lstStyle/>
          <a:p>
            <a:pPr lvl="0"/>
            <a:r>
              <a:rPr lang="en-US" altLang="ko-KR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Ⅳ.  </a:t>
            </a:r>
            <a:r>
              <a:rPr lang="ko-KR" altLang="en-US" sz="341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</a:rPr>
              <a:t>프로젝트 수행 결과</a:t>
            </a:r>
            <a:endParaRPr lang="en-US" altLang="ko-KR" sz="3410" b="1" dirty="0">
              <a:solidFill>
                <a:srgbClr val="1A7BAE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lvl="0">
              <a:defRPr/>
            </a:pP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Impact"/>
                <a:sym typeface="Impact"/>
              </a:rPr>
              <a:t>결과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제시 </a:t>
            </a:r>
            <a:r>
              <a:rPr lang="en-US" altLang="ko-KR" sz="1900" b="1" dirty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1</a:t>
            </a:r>
            <a:r>
              <a:rPr lang="en-US" altLang="ko-KR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. </a:t>
            </a:r>
            <a:r>
              <a:rPr lang="ko-KR" altLang="en-US" sz="1900" b="1" dirty="0" smtClean="0">
                <a:solidFill>
                  <a:srgbClr val="1A7BAE"/>
                </a:solidFill>
                <a:latin typeface="나눔바른고딕" pitchFamily="50" charset="-127"/>
                <a:ea typeface="나눔바른고딕" pitchFamily="50" charset="-127"/>
                <a:cs typeface="Malgun Gothic"/>
                <a:sym typeface="Malgun Gothic"/>
              </a:rPr>
              <a:t>서비스 기능 설명</a:t>
            </a:r>
            <a:endParaRPr lang="ko-KR" altLang="en-US" sz="2000" b="1" dirty="0">
              <a:solidFill>
                <a:srgbClr val="1A7BAE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03135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7275</Words>
  <Application>Microsoft Office PowerPoint</Application>
  <PresentationFormat>A4 용지(210x297mm)</PresentationFormat>
  <Paragraphs>1189</Paragraphs>
  <Slides>112</Slides>
  <Notes>70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경석</dc:creator>
  <cp:lastModifiedBy>ahyz0</cp:lastModifiedBy>
  <cp:revision>431</cp:revision>
  <dcterms:created xsi:type="dcterms:W3CDTF">2020-04-27T06:33:26Z</dcterms:created>
  <dcterms:modified xsi:type="dcterms:W3CDTF">2020-04-29T11:29:33Z</dcterms:modified>
  <cp:version>1000.0000.01</cp:version>
</cp:coreProperties>
</file>